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10972800"/>
  <p:notesSz cx="10972800" cy="14630400"/>
  <p:embeddedFontLst>
    <p:embeddedFont>
      <p:font typeface="Inter Light" panose="020B0604020202020204" charset="0"/>
      <p:regular r:id="rId13"/>
    </p:embeddedFont>
    <p:embeddedFont>
      <p:font typeface="Montserrat Light" panose="00000400000000000000" pitchFamily="2" charset="0"/>
      <p:regular r:id="rId14"/>
      <p:italic r:id="rId15"/>
    </p:embeddedFont>
    <p:embeddedFont>
      <p:font typeface="Montserrat Medium" panose="00000600000000000000" pitchFamily="2" charset="0"/>
      <p:regular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754563"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215063" y="0"/>
            <a:ext cx="4754562" cy="733425"/>
          </a:xfrm>
          <a:prstGeom prst="rect">
            <a:avLst/>
          </a:prstGeom>
        </p:spPr>
        <p:txBody>
          <a:bodyPr vert="horz" lIns="91440" tIns="45720" rIns="91440" bIns="45720" rtlCol="0"/>
          <a:lstStyle>
            <a:lvl1pPr algn="r">
              <a:defRPr sz="1200"/>
            </a:lvl1pPr>
          </a:lstStyle>
          <a:p>
            <a:fld id="{BBD081D1-1920-43AD-832E-60E6D556E8F9}" type="datetimeFigureOut">
              <a:t>11/20/2025</a:t>
            </a:fld>
            <a:endParaRPr lang="en-US"/>
          </a:p>
        </p:txBody>
      </p:sp>
      <p:sp>
        <p:nvSpPr>
          <p:cNvPr id="4" name="Slide Image Placeholder 3"/>
          <p:cNvSpPr>
            <a:spLocks noGrp="1" noRot="1" noChangeAspect="1"/>
          </p:cNvSpPr>
          <p:nvPr>
            <p:ph type="sldImg" idx="2"/>
          </p:nvPr>
        </p:nvSpPr>
        <p:spPr>
          <a:xfrm>
            <a:off x="2195513" y="1828800"/>
            <a:ext cx="6581775"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96963" y="7040563"/>
            <a:ext cx="8778875"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4754563"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215063" y="13896975"/>
            <a:ext cx="4754562" cy="733425"/>
          </a:xfrm>
          <a:prstGeom prst="rect">
            <a:avLst/>
          </a:prstGeom>
        </p:spPr>
        <p:txBody>
          <a:bodyPr vert="horz" lIns="91440" tIns="45720" rIns="91440" bIns="45720" rtlCol="0" anchor="b"/>
          <a:lstStyle>
            <a:lvl1pPr algn="r">
              <a:defRPr sz="1200"/>
            </a:lvl1pPr>
          </a:lstStyle>
          <a:p>
            <a:fld id="{84243883-1469-4AF9-A48C-B842E7A899BA}" type="slidenum">
              <a:t>‹#›</a:t>
            </a:fld>
            <a:endParaRPr lang="en-US"/>
          </a:p>
        </p:txBody>
      </p:sp>
    </p:spTree>
    <p:extLst>
      <p:ext uri="{BB962C8B-B14F-4D97-AF65-F5344CB8AC3E}">
        <p14:creationId xmlns:p14="http://schemas.microsoft.com/office/powerpoint/2010/main" val="3547682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10.xml"/><Relationship Id="rId16" Type="http://schemas.openxmlformats.org/officeDocument/2006/relationships/image" Target="../media/image32.png"/><Relationship Id="rId20"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35187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Customer Shopping Behavior Analysis</a:t>
            </a:r>
            <a:endParaRPr lang="en-US" sz="4450" dirty="0"/>
          </a:p>
        </p:txBody>
      </p:sp>
      <p:sp>
        <p:nvSpPr>
          <p:cNvPr id="4" name="Text 1"/>
          <p:cNvSpPr/>
          <p:nvPr/>
        </p:nvSpPr>
        <p:spPr>
          <a:xfrm>
            <a:off x="6280190" y="527649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This comprehensive analysis examines customer shopping behavior using transactional data from 3,900 purchases across various product categories. Our goal is to uncover actionable insights into spending patterns, customer segments, product preferences, and subscription behavior to guide strategic business decisions and drive revenue growth.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0912" y="638413"/>
            <a:ext cx="6555700" cy="563404"/>
          </a:xfrm>
          <a:prstGeom prst="rect">
            <a:avLst/>
          </a:prstGeom>
          <a:noFill/>
          <a:ln/>
        </p:spPr>
        <p:txBody>
          <a:bodyPr wrap="none" lIns="0" tIns="0" rIns="0" bIns="0" rtlCol="0" anchor="t"/>
          <a:lstStyle/>
          <a:p>
            <a:pPr marL="0" indent="0" algn="l">
              <a:lnSpc>
                <a:spcPts val="4400"/>
              </a:lnSpc>
              <a:buNone/>
            </a:pPr>
            <a:r>
              <a:rPr lang="en-US" sz="3500" dirty="0">
                <a:solidFill>
                  <a:srgbClr val="74767D"/>
                </a:solidFill>
                <a:latin typeface="Montserrat Medium" pitchFamily="34" charset="0"/>
                <a:ea typeface="Montserrat Medium" pitchFamily="34" charset="-122"/>
                <a:cs typeface="Montserrat Medium" pitchFamily="34" charset="-120"/>
              </a:rPr>
              <a:t>Strategic Recommendations</a:t>
            </a:r>
            <a:endParaRPr lang="en-US" sz="3500" dirty="0"/>
          </a:p>
        </p:txBody>
      </p:sp>
      <p:sp>
        <p:nvSpPr>
          <p:cNvPr id="3" name="Text 1"/>
          <p:cNvSpPr/>
          <p:nvPr/>
        </p:nvSpPr>
        <p:spPr>
          <a:xfrm>
            <a:off x="630912" y="1562338"/>
            <a:ext cx="13368576" cy="288369"/>
          </a:xfrm>
          <a:prstGeom prst="rect">
            <a:avLst/>
          </a:prstGeom>
          <a:noFill/>
          <a:ln/>
        </p:spPr>
        <p:txBody>
          <a:bodyPr wrap="none" lIns="0" tIns="0" rIns="0" bIns="0" rtlCol="0" anchor="t"/>
          <a:lstStyle/>
          <a:p>
            <a:pPr marL="0" indent="0" algn="l">
              <a:lnSpc>
                <a:spcPts val="2250"/>
              </a:lnSpc>
              <a:buNone/>
            </a:pPr>
            <a:r>
              <a:rPr lang="en-US" sz="1400" dirty="0">
                <a:solidFill>
                  <a:srgbClr val="3D3E44"/>
                </a:solidFill>
                <a:latin typeface="Inter Light" pitchFamily="34" charset="0"/>
                <a:ea typeface="Inter Light" pitchFamily="34" charset="-122"/>
                <a:cs typeface="Inter Light" pitchFamily="34" charset="-120"/>
              </a:rPr>
              <a:t>Based on comprehensive analysis of 3,900 customer transactions, we've identified key opportunities to drive growth and optimize operations:</a:t>
            </a:r>
            <a:endParaRPr lang="en-US" sz="1400" dirty="0"/>
          </a:p>
        </p:txBody>
      </p:sp>
      <p:sp>
        <p:nvSpPr>
          <p:cNvPr id="4" name="Shape 2"/>
          <p:cNvSpPr/>
          <p:nvPr/>
        </p:nvSpPr>
        <p:spPr>
          <a:xfrm>
            <a:off x="630912" y="2053471"/>
            <a:ext cx="6594158" cy="2640092"/>
          </a:xfrm>
          <a:prstGeom prst="roundRect">
            <a:avLst>
              <a:gd name="adj" fmla="val 6146"/>
            </a:avLst>
          </a:prstGeom>
          <a:solidFill>
            <a:srgbClr val="EFF0F6"/>
          </a:solidFill>
          <a:ln w="7620">
            <a:solidFill>
              <a:srgbClr val="C5C7D2"/>
            </a:solidFill>
            <a:prstDash val="solid"/>
          </a:ln>
        </p:spPr>
      </p:sp>
      <p:pic>
        <p:nvPicPr>
          <p:cNvPr id="5" name="Image 0" descr="preencoded.png"/>
          <p:cNvPicPr>
            <a:picLocks noChangeAspect="1"/>
          </p:cNvPicPr>
          <p:nvPr/>
        </p:nvPicPr>
        <p:blipFill>
          <a:blip r:embed="rId3"/>
          <a:stretch>
            <a:fillRect/>
          </a:stretch>
        </p:blipFill>
        <p:spPr>
          <a:xfrm>
            <a:off x="818793" y="2241352"/>
            <a:ext cx="540782" cy="540782"/>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7502" y="2389942"/>
            <a:ext cx="243364" cy="243364"/>
          </a:xfrm>
          <a:prstGeom prst="rect">
            <a:avLst/>
          </a:prstGeom>
        </p:spPr>
      </p:pic>
      <p:sp>
        <p:nvSpPr>
          <p:cNvPr id="7" name="Text 3"/>
          <p:cNvSpPr/>
          <p:nvPr/>
        </p:nvSpPr>
        <p:spPr>
          <a:xfrm>
            <a:off x="818793" y="2962394"/>
            <a:ext cx="3297912" cy="281702"/>
          </a:xfrm>
          <a:prstGeom prst="rect">
            <a:avLst/>
          </a:prstGeom>
          <a:noFill/>
          <a:ln/>
        </p:spPr>
        <p:txBody>
          <a:bodyPr wrap="none" lIns="0" tIns="0" rIns="0" bIns="0" rtlCol="0" anchor="t"/>
          <a:lstStyle/>
          <a:p>
            <a:pPr marL="0" indent="0" algn="l">
              <a:lnSpc>
                <a:spcPts val="2200"/>
              </a:lnSpc>
              <a:buNone/>
            </a:pPr>
            <a:r>
              <a:rPr lang="en-US" sz="1750" dirty="0">
                <a:solidFill>
                  <a:srgbClr val="3D3E44"/>
                </a:solidFill>
                <a:latin typeface="Montserrat Medium" pitchFamily="34" charset="0"/>
                <a:ea typeface="Montserrat Medium" pitchFamily="34" charset="-122"/>
                <a:cs typeface="Montserrat Medium" pitchFamily="34" charset="-120"/>
              </a:rPr>
              <a:t>Boost Subscription Adoption</a:t>
            </a:r>
            <a:endParaRPr lang="en-US" sz="1750" dirty="0"/>
          </a:p>
        </p:txBody>
      </p:sp>
      <p:sp>
        <p:nvSpPr>
          <p:cNvPr id="8" name="Text 4"/>
          <p:cNvSpPr/>
          <p:nvPr/>
        </p:nvSpPr>
        <p:spPr>
          <a:xfrm>
            <a:off x="818793" y="3352205"/>
            <a:ext cx="6218396" cy="1153478"/>
          </a:xfrm>
          <a:prstGeom prst="rect">
            <a:avLst/>
          </a:prstGeom>
          <a:noFill/>
          <a:ln/>
        </p:spPr>
        <p:txBody>
          <a:bodyPr wrap="square" lIns="0" tIns="0" rIns="0" bIns="0" rtlCol="0" anchor="t"/>
          <a:lstStyle/>
          <a:p>
            <a:pPr marL="0" indent="0" algn="l">
              <a:lnSpc>
                <a:spcPts val="2250"/>
              </a:lnSpc>
              <a:buNone/>
            </a:pPr>
            <a:r>
              <a:rPr lang="en-US" sz="1400" dirty="0">
                <a:solidFill>
                  <a:srgbClr val="3D3E44"/>
                </a:solidFill>
                <a:latin typeface="Inter Light" pitchFamily="34" charset="0"/>
                <a:ea typeface="Inter Light" pitchFamily="34" charset="-122"/>
                <a:cs typeface="Inter Light" pitchFamily="34" charset="-120"/>
              </a:rPr>
              <a:t>With 73% of customers as non-subscribers yet showing similar spending patterns, promote exclusive benefits, early access to products, and special pricing to convert the 2,847 non-subscribers. Target the 2,518 repeat buyers (5+ purchases) who aren't yet subscribed.</a:t>
            </a:r>
            <a:endParaRPr lang="en-US" sz="1400" dirty="0"/>
          </a:p>
        </p:txBody>
      </p:sp>
      <p:sp>
        <p:nvSpPr>
          <p:cNvPr id="9" name="Shape 5"/>
          <p:cNvSpPr/>
          <p:nvPr/>
        </p:nvSpPr>
        <p:spPr>
          <a:xfrm>
            <a:off x="7405330" y="2053471"/>
            <a:ext cx="6594158" cy="2640092"/>
          </a:xfrm>
          <a:prstGeom prst="roundRect">
            <a:avLst>
              <a:gd name="adj" fmla="val 6146"/>
            </a:avLst>
          </a:prstGeom>
          <a:solidFill>
            <a:srgbClr val="EFF0F6"/>
          </a:solidFill>
          <a:ln w="7620">
            <a:solidFill>
              <a:srgbClr val="C5C7D2"/>
            </a:solidFill>
            <a:prstDash val="solid"/>
          </a:ln>
        </p:spPr>
      </p:sp>
      <p:pic>
        <p:nvPicPr>
          <p:cNvPr id="10" name="Image 2" descr="preencoded.png"/>
          <p:cNvPicPr>
            <a:picLocks noChangeAspect="1"/>
          </p:cNvPicPr>
          <p:nvPr/>
        </p:nvPicPr>
        <p:blipFill>
          <a:blip r:embed="rId6"/>
          <a:stretch>
            <a:fillRect/>
          </a:stretch>
        </p:blipFill>
        <p:spPr>
          <a:xfrm>
            <a:off x="7593211" y="2241352"/>
            <a:ext cx="540782" cy="540782"/>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1920" y="2389942"/>
            <a:ext cx="243364" cy="243364"/>
          </a:xfrm>
          <a:prstGeom prst="rect">
            <a:avLst/>
          </a:prstGeom>
        </p:spPr>
      </p:pic>
      <p:sp>
        <p:nvSpPr>
          <p:cNvPr id="12" name="Text 6"/>
          <p:cNvSpPr/>
          <p:nvPr/>
        </p:nvSpPr>
        <p:spPr>
          <a:xfrm>
            <a:off x="7593211" y="2962394"/>
            <a:ext cx="4230291" cy="281702"/>
          </a:xfrm>
          <a:prstGeom prst="rect">
            <a:avLst/>
          </a:prstGeom>
          <a:noFill/>
          <a:ln/>
        </p:spPr>
        <p:txBody>
          <a:bodyPr wrap="none" lIns="0" tIns="0" rIns="0" bIns="0" rtlCol="0" anchor="t"/>
          <a:lstStyle/>
          <a:p>
            <a:pPr marL="0" indent="0" algn="l">
              <a:lnSpc>
                <a:spcPts val="2200"/>
              </a:lnSpc>
              <a:buNone/>
            </a:pPr>
            <a:r>
              <a:rPr lang="en-US" sz="1750" dirty="0">
                <a:solidFill>
                  <a:srgbClr val="3D3E44"/>
                </a:solidFill>
                <a:latin typeface="Montserrat Medium" pitchFamily="34" charset="0"/>
                <a:ea typeface="Montserrat Medium" pitchFamily="34" charset="-122"/>
                <a:cs typeface="Montserrat Medium" pitchFamily="34" charset="-120"/>
              </a:rPr>
              <a:t>Enhance Customer Loyalty Programs</a:t>
            </a:r>
            <a:endParaRPr lang="en-US" sz="1750" dirty="0"/>
          </a:p>
        </p:txBody>
      </p:sp>
      <p:sp>
        <p:nvSpPr>
          <p:cNvPr id="13" name="Text 7"/>
          <p:cNvSpPr/>
          <p:nvPr/>
        </p:nvSpPr>
        <p:spPr>
          <a:xfrm>
            <a:off x="7593211" y="3352205"/>
            <a:ext cx="6218396" cy="865108"/>
          </a:xfrm>
          <a:prstGeom prst="rect">
            <a:avLst/>
          </a:prstGeom>
          <a:noFill/>
          <a:ln/>
        </p:spPr>
        <p:txBody>
          <a:bodyPr wrap="square" lIns="0" tIns="0" rIns="0" bIns="0" rtlCol="0" anchor="t"/>
          <a:lstStyle/>
          <a:p>
            <a:pPr marL="0" indent="0" algn="l">
              <a:lnSpc>
                <a:spcPts val="2250"/>
              </a:lnSpc>
              <a:buNone/>
            </a:pPr>
            <a:r>
              <a:rPr lang="en-US" sz="1400" dirty="0">
                <a:solidFill>
                  <a:srgbClr val="3D3E44"/>
                </a:solidFill>
                <a:latin typeface="Inter Light" pitchFamily="34" charset="0"/>
                <a:ea typeface="Inter Light" pitchFamily="34" charset="-122"/>
                <a:cs typeface="Inter Light" pitchFamily="34" charset="-120"/>
              </a:rPr>
              <a:t>Reward repeat buyers to accelerate their journey from Returning (701 customers) to Loyal (3,116 customers) segments. Focus on the 839 high-value discount users who demonstrate strategic shopping behavior.</a:t>
            </a:r>
            <a:endParaRPr lang="en-US" sz="1400" dirty="0"/>
          </a:p>
        </p:txBody>
      </p:sp>
      <p:sp>
        <p:nvSpPr>
          <p:cNvPr id="14" name="Shape 8"/>
          <p:cNvSpPr/>
          <p:nvPr/>
        </p:nvSpPr>
        <p:spPr>
          <a:xfrm>
            <a:off x="630912" y="4873823"/>
            <a:ext cx="6594158" cy="2640092"/>
          </a:xfrm>
          <a:prstGeom prst="roundRect">
            <a:avLst>
              <a:gd name="adj" fmla="val 6146"/>
            </a:avLst>
          </a:prstGeom>
          <a:solidFill>
            <a:srgbClr val="EFF0F6"/>
          </a:solidFill>
          <a:ln w="7620">
            <a:solidFill>
              <a:srgbClr val="C5C7D2"/>
            </a:solidFill>
            <a:prstDash val="solid"/>
          </a:ln>
        </p:spPr>
      </p:sp>
      <p:pic>
        <p:nvPicPr>
          <p:cNvPr id="15" name="Image 4" descr="preencoded.png"/>
          <p:cNvPicPr>
            <a:picLocks noChangeAspect="1"/>
          </p:cNvPicPr>
          <p:nvPr/>
        </p:nvPicPr>
        <p:blipFill>
          <a:blip r:embed="rId9"/>
          <a:stretch>
            <a:fillRect/>
          </a:stretch>
        </p:blipFill>
        <p:spPr>
          <a:xfrm>
            <a:off x="818793" y="5061704"/>
            <a:ext cx="540782" cy="540782"/>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7502" y="5210294"/>
            <a:ext cx="243364" cy="243364"/>
          </a:xfrm>
          <a:prstGeom prst="rect">
            <a:avLst/>
          </a:prstGeom>
        </p:spPr>
      </p:pic>
      <p:sp>
        <p:nvSpPr>
          <p:cNvPr id="17" name="Text 9"/>
          <p:cNvSpPr/>
          <p:nvPr/>
        </p:nvSpPr>
        <p:spPr>
          <a:xfrm>
            <a:off x="818793" y="5782747"/>
            <a:ext cx="2661166" cy="281702"/>
          </a:xfrm>
          <a:prstGeom prst="rect">
            <a:avLst/>
          </a:prstGeom>
          <a:noFill/>
          <a:ln/>
        </p:spPr>
        <p:txBody>
          <a:bodyPr wrap="none" lIns="0" tIns="0" rIns="0" bIns="0" rtlCol="0" anchor="t"/>
          <a:lstStyle/>
          <a:p>
            <a:pPr marL="0" indent="0" algn="l">
              <a:lnSpc>
                <a:spcPts val="2200"/>
              </a:lnSpc>
              <a:buNone/>
            </a:pPr>
            <a:r>
              <a:rPr lang="en-US" sz="1750" dirty="0">
                <a:solidFill>
                  <a:srgbClr val="3D3E44"/>
                </a:solidFill>
                <a:latin typeface="Montserrat Medium" pitchFamily="34" charset="0"/>
                <a:ea typeface="Montserrat Medium" pitchFamily="34" charset="-122"/>
                <a:cs typeface="Montserrat Medium" pitchFamily="34" charset="-120"/>
              </a:rPr>
              <a:t>Review Discount Policy</a:t>
            </a:r>
            <a:endParaRPr lang="en-US" sz="1750" dirty="0"/>
          </a:p>
        </p:txBody>
      </p:sp>
      <p:sp>
        <p:nvSpPr>
          <p:cNvPr id="18" name="Text 10"/>
          <p:cNvSpPr/>
          <p:nvPr/>
        </p:nvSpPr>
        <p:spPr>
          <a:xfrm>
            <a:off x="818793" y="6172557"/>
            <a:ext cx="6218396" cy="1153478"/>
          </a:xfrm>
          <a:prstGeom prst="rect">
            <a:avLst/>
          </a:prstGeom>
          <a:noFill/>
          <a:ln/>
        </p:spPr>
        <p:txBody>
          <a:bodyPr wrap="square" lIns="0" tIns="0" rIns="0" bIns="0" rtlCol="0" anchor="t"/>
          <a:lstStyle/>
          <a:p>
            <a:pPr marL="0" indent="0" algn="l">
              <a:lnSpc>
                <a:spcPts val="2250"/>
              </a:lnSpc>
              <a:buNone/>
            </a:pPr>
            <a:r>
              <a:rPr lang="en-US" sz="1400" dirty="0">
                <a:solidFill>
                  <a:srgbClr val="3D3E44"/>
                </a:solidFill>
                <a:latin typeface="Inter Light" pitchFamily="34" charset="0"/>
                <a:ea typeface="Inter Light" pitchFamily="34" charset="-122"/>
                <a:cs typeface="Inter Light" pitchFamily="34" charset="-120"/>
              </a:rPr>
              <a:t>With products like Hats (50%), Sneakers (49.66%), and Coats (49.07%) showing high discount dependency, reassess pricing strategies to balance sales volume with margin protection. Consider value-based pricing instead of discount-driven sales.</a:t>
            </a:r>
            <a:endParaRPr lang="en-US" sz="1400" dirty="0"/>
          </a:p>
        </p:txBody>
      </p:sp>
      <p:sp>
        <p:nvSpPr>
          <p:cNvPr id="19" name="Shape 11"/>
          <p:cNvSpPr/>
          <p:nvPr/>
        </p:nvSpPr>
        <p:spPr>
          <a:xfrm>
            <a:off x="7405330" y="4873823"/>
            <a:ext cx="6594158" cy="2640092"/>
          </a:xfrm>
          <a:prstGeom prst="roundRect">
            <a:avLst>
              <a:gd name="adj" fmla="val 6146"/>
            </a:avLst>
          </a:prstGeom>
          <a:solidFill>
            <a:srgbClr val="EFF0F6"/>
          </a:solidFill>
          <a:ln w="7620">
            <a:solidFill>
              <a:srgbClr val="C5C7D2"/>
            </a:solidFill>
            <a:prstDash val="solid"/>
          </a:ln>
        </p:spPr>
      </p:sp>
      <p:pic>
        <p:nvPicPr>
          <p:cNvPr id="20" name="Image 6" descr="preencoded.png"/>
          <p:cNvPicPr>
            <a:picLocks noChangeAspect="1"/>
          </p:cNvPicPr>
          <p:nvPr/>
        </p:nvPicPr>
        <p:blipFill>
          <a:blip r:embed="rId12"/>
          <a:stretch>
            <a:fillRect/>
          </a:stretch>
        </p:blipFill>
        <p:spPr>
          <a:xfrm>
            <a:off x="7593211" y="5061704"/>
            <a:ext cx="540782" cy="540782"/>
          </a:xfrm>
          <a:prstGeom prst="rect">
            <a:avLst/>
          </a:prstGeom>
        </p:spPr>
      </p:pic>
      <p:pic>
        <p:nvPicPr>
          <p:cNvPr id="21"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1920" y="5210294"/>
            <a:ext cx="243364" cy="243364"/>
          </a:xfrm>
          <a:prstGeom prst="rect">
            <a:avLst/>
          </a:prstGeom>
        </p:spPr>
      </p:pic>
      <p:sp>
        <p:nvSpPr>
          <p:cNvPr id="22" name="Text 12"/>
          <p:cNvSpPr/>
          <p:nvPr/>
        </p:nvSpPr>
        <p:spPr>
          <a:xfrm>
            <a:off x="7593211" y="5782747"/>
            <a:ext cx="3376732" cy="281702"/>
          </a:xfrm>
          <a:prstGeom prst="rect">
            <a:avLst/>
          </a:prstGeom>
          <a:noFill/>
          <a:ln/>
        </p:spPr>
        <p:txBody>
          <a:bodyPr wrap="none" lIns="0" tIns="0" rIns="0" bIns="0" rtlCol="0" anchor="t"/>
          <a:lstStyle/>
          <a:p>
            <a:pPr marL="0" indent="0" algn="l">
              <a:lnSpc>
                <a:spcPts val="2200"/>
              </a:lnSpc>
              <a:buNone/>
            </a:pPr>
            <a:r>
              <a:rPr lang="en-US" sz="1750" dirty="0">
                <a:solidFill>
                  <a:srgbClr val="3D3E44"/>
                </a:solidFill>
                <a:latin typeface="Montserrat Medium" pitchFamily="34" charset="0"/>
                <a:ea typeface="Montserrat Medium" pitchFamily="34" charset="-122"/>
                <a:cs typeface="Montserrat Medium" pitchFamily="34" charset="-120"/>
              </a:rPr>
              <a:t>Leverage Top-Rated Products</a:t>
            </a:r>
            <a:endParaRPr lang="en-US" sz="1750" dirty="0"/>
          </a:p>
        </p:txBody>
      </p:sp>
      <p:sp>
        <p:nvSpPr>
          <p:cNvPr id="23" name="Text 13"/>
          <p:cNvSpPr/>
          <p:nvPr/>
        </p:nvSpPr>
        <p:spPr>
          <a:xfrm>
            <a:off x="7593211" y="6172557"/>
            <a:ext cx="6218396" cy="865108"/>
          </a:xfrm>
          <a:prstGeom prst="rect">
            <a:avLst/>
          </a:prstGeom>
          <a:noFill/>
          <a:ln/>
        </p:spPr>
        <p:txBody>
          <a:bodyPr wrap="square" lIns="0" tIns="0" rIns="0" bIns="0" rtlCol="0" anchor="t"/>
          <a:lstStyle/>
          <a:p>
            <a:pPr marL="0" indent="0" algn="l">
              <a:lnSpc>
                <a:spcPts val="2250"/>
              </a:lnSpc>
              <a:buNone/>
            </a:pPr>
            <a:r>
              <a:rPr lang="en-US" sz="1400" dirty="0">
                <a:solidFill>
                  <a:srgbClr val="3D3E44"/>
                </a:solidFill>
                <a:latin typeface="Inter Light" pitchFamily="34" charset="0"/>
                <a:ea typeface="Inter Light" pitchFamily="34" charset="-122"/>
                <a:cs typeface="Inter Light" pitchFamily="34" charset="-120"/>
              </a:rPr>
              <a:t>Feature highest-rated products (Gloves 3.86, Sandals 3.84, Boots 3.82) prominently in marketing campaigns and product recommendations. Use customer testimonials and ratings to drive conversion.</a:t>
            </a:r>
            <a:endParaRPr lang="en-US" sz="1400" dirty="0"/>
          </a:p>
        </p:txBody>
      </p:sp>
      <p:sp>
        <p:nvSpPr>
          <p:cNvPr id="24" name="Shape 14"/>
          <p:cNvSpPr/>
          <p:nvPr/>
        </p:nvSpPr>
        <p:spPr>
          <a:xfrm>
            <a:off x="630912" y="7694176"/>
            <a:ext cx="6594158" cy="2640092"/>
          </a:xfrm>
          <a:prstGeom prst="roundRect">
            <a:avLst>
              <a:gd name="adj" fmla="val 6146"/>
            </a:avLst>
          </a:prstGeom>
          <a:solidFill>
            <a:srgbClr val="EFF0F6"/>
          </a:solidFill>
          <a:ln w="7620">
            <a:solidFill>
              <a:srgbClr val="C5C7D2"/>
            </a:solidFill>
            <a:prstDash val="solid"/>
          </a:ln>
        </p:spPr>
      </p:sp>
      <p:pic>
        <p:nvPicPr>
          <p:cNvPr id="25" name="Image 8" descr="preencoded.png"/>
          <p:cNvPicPr>
            <a:picLocks noChangeAspect="1"/>
          </p:cNvPicPr>
          <p:nvPr/>
        </p:nvPicPr>
        <p:blipFill>
          <a:blip r:embed="rId15"/>
          <a:stretch>
            <a:fillRect/>
          </a:stretch>
        </p:blipFill>
        <p:spPr>
          <a:xfrm>
            <a:off x="818793" y="7882057"/>
            <a:ext cx="540782" cy="540782"/>
          </a:xfrm>
          <a:prstGeom prst="rect">
            <a:avLst/>
          </a:prstGeom>
        </p:spPr>
      </p:pic>
      <p:pic>
        <p:nvPicPr>
          <p:cNvPr id="26"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7502" y="8030647"/>
            <a:ext cx="243364" cy="243364"/>
          </a:xfrm>
          <a:prstGeom prst="rect">
            <a:avLst/>
          </a:prstGeom>
        </p:spPr>
      </p:pic>
      <p:sp>
        <p:nvSpPr>
          <p:cNvPr id="27" name="Text 15"/>
          <p:cNvSpPr/>
          <p:nvPr/>
        </p:nvSpPr>
        <p:spPr>
          <a:xfrm>
            <a:off x="818793" y="8603099"/>
            <a:ext cx="4348639" cy="281702"/>
          </a:xfrm>
          <a:prstGeom prst="rect">
            <a:avLst/>
          </a:prstGeom>
          <a:noFill/>
          <a:ln/>
        </p:spPr>
        <p:txBody>
          <a:bodyPr wrap="none" lIns="0" tIns="0" rIns="0" bIns="0" rtlCol="0" anchor="t"/>
          <a:lstStyle/>
          <a:p>
            <a:pPr marL="0" indent="0" algn="l">
              <a:lnSpc>
                <a:spcPts val="2200"/>
              </a:lnSpc>
              <a:buNone/>
            </a:pPr>
            <a:r>
              <a:rPr lang="en-US" sz="1750" dirty="0">
                <a:solidFill>
                  <a:srgbClr val="3D3E44"/>
                </a:solidFill>
                <a:latin typeface="Montserrat Medium" pitchFamily="34" charset="0"/>
                <a:ea typeface="Montserrat Medium" pitchFamily="34" charset="-122"/>
                <a:cs typeface="Montserrat Medium" pitchFamily="34" charset="-120"/>
              </a:rPr>
              <a:t>Targeted Marketing by Demographics</a:t>
            </a:r>
            <a:endParaRPr lang="en-US" sz="1750" dirty="0"/>
          </a:p>
        </p:txBody>
      </p:sp>
      <p:sp>
        <p:nvSpPr>
          <p:cNvPr id="28" name="Text 16"/>
          <p:cNvSpPr/>
          <p:nvPr/>
        </p:nvSpPr>
        <p:spPr>
          <a:xfrm>
            <a:off x="818793" y="8992910"/>
            <a:ext cx="6218396" cy="1153478"/>
          </a:xfrm>
          <a:prstGeom prst="rect">
            <a:avLst/>
          </a:prstGeom>
          <a:noFill/>
          <a:ln/>
        </p:spPr>
        <p:txBody>
          <a:bodyPr wrap="square" lIns="0" tIns="0" rIns="0" bIns="0" rtlCol="0" anchor="t"/>
          <a:lstStyle/>
          <a:p>
            <a:pPr marL="0" indent="0" algn="l">
              <a:lnSpc>
                <a:spcPts val="2250"/>
              </a:lnSpc>
              <a:buNone/>
            </a:pPr>
            <a:r>
              <a:rPr lang="en-US" sz="1400" dirty="0">
                <a:solidFill>
                  <a:srgbClr val="3D3E44"/>
                </a:solidFill>
                <a:latin typeface="Inter Light" pitchFamily="34" charset="0"/>
                <a:ea typeface="Inter Light" pitchFamily="34" charset="-122"/>
                <a:cs typeface="Inter Light" pitchFamily="34" charset="-120"/>
              </a:rPr>
              <a:t>Focus marketing efforts on Young Adults ($62,143 revenue) and express-shipping users ($60.48 avg spend) who demonstrate higher value. Develop strategies to increase female customer engagement from current 32% revenue share.</a:t>
            </a:r>
            <a:endParaRPr lang="en-US" sz="1400" dirty="0"/>
          </a:p>
        </p:txBody>
      </p:sp>
      <p:sp>
        <p:nvSpPr>
          <p:cNvPr id="29" name="Shape 17"/>
          <p:cNvSpPr/>
          <p:nvPr/>
        </p:nvSpPr>
        <p:spPr>
          <a:xfrm>
            <a:off x="7405330" y="7694176"/>
            <a:ext cx="6594158" cy="2640092"/>
          </a:xfrm>
          <a:prstGeom prst="roundRect">
            <a:avLst>
              <a:gd name="adj" fmla="val 6146"/>
            </a:avLst>
          </a:prstGeom>
          <a:solidFill>
            <a:srgbClr val="EFF0F6"/>
          </a:solidFill>
          <a:ln w="7620">
            <a:solidFill>
              <a:srgbClr val="C5C7D2"/>
            </a:solidFill>
            <a:prstDash val="solid"/>
          </a:ln>
        </p:spPr>
      </p:sp>
      <p:pic>
        <p:nvPicPr>
          <p:cNvPr id="30" name="Image 10" descr="preencoded.png"/>
          <p:cNvPicPr>
            <a:picLocks noChangeAspect="1"/>
          </p:cNvPicPr>
          <p:nvPr/>
        </p:nvPicPr>
        <p:blipFill>
          <a:blip r:embed="rId18"/>
          <a:stretch>
            <a:fillRect/>
          </a:stretch>
        </p:blipFill>
        <p:spPr>
          <a:xfrm>
            <a:off x="7593211" y="7882057"/>
            <a:ext cx="540782" cy="540782"/>
          </a:xfrm>
          <a:prstGeom prst="rect">
            <a:avLst/>
          </a:prstGeom>
        </p:spPr>
      </p:pic>
      <p:pic>
        <p:nvPicPr>
          <p:cNvPr id="31"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1920" y="8030647"/>
            <a:ext cx="243364" cy="243364"/>
          </a:xfrm>
          <a:prstGeom prst="rect">
            <a:avLst/>
          </a:prstGeom>
        </p:spPr>
      </p:pic>
      <p:sp>
        <p:nvSpPr>
          <p:cNvPr id="32" name="Text 18"/>
          <p:cNvSpPr/>
          <p:nvPr/>
        </p:nvSpPr>
        <p:spPr>
          <a:xfrm>
            <a:off x="7593211" y="8603099"/>
            <a:ext cx="3455432" cy="281702"/>
          </a:xfrm>
          <a:prstGeom prst="rect">
            <a:avLst/>
          </a:prstGeom>
          <a:noFill/>
          <a:ln/>
        </p:spPr>
        <p:txBody>
          <a:bodyPr wrap="none" lIns="0" tIns="0" rIns="0" bIns="0" rtlCol="0" anchor="t"/>
          <a:lstStyle/>
          <a:p>
            <a:pPr marL="0" indent="0" algn="l">
              <a:lnSpc>
                <a:spcPts val="2200"/>
              </a:lnSpc>
              <a:buNone/>
            </a:pPr>
            <a:r>
              <a:rPr lang="en-US" sz="1750" dirty="0">
                <a:solidFill>
                  <a:srgbClr val="3D3E44"/>
                </a:solidFill>
                <a:latin typeface="Montserrat Medium" pitchFamily="34" charset="0"/>
                <a:ea typeface="Montserrat Medium" pitchFamily="34" charset="-122"/>
                <a:cs typeface="Montserrat Medium" pitchFamily="34" charset="-120"/>
              </a:rPr>
              <a:t>Address Customer Acquisition</a:t>
            </a:r>
            <a:endParaRPr lang="en-US" sz="1750" dirty="0"/>
          </a:p>
        </p:txBody>
      </p:sp>
      <p:sp>
        <p:nvSpPr>
          <p:cNvPr id="33" name="Text 19"/>
          <p:cNvSpPr/>
          <p:nvPr/>
        </p:nvSpPr>
        <p:spPr>
          <a:xfrm>
            <a:off x="7593211" y="8992910"/>
            <a:ext cx="6218396" cy="1153478"/>
          </a:xfrm>
          <a:prstGeom prst="rect">
            <a:avLst/>
          </a:prstGeom>
          <a:noFill/>
          <a:ln/>
        </p:spPr>
        <p:txBody>
          <a:bodyPr wrap="square" lIns="0" tIns="0" rIns="0" bIns="0" rtlCol="0" anchor="t"/>
          <a:lstStyle/>
          <a:p>
            <a:pPr marL="0" indent="0" algn="l">
              <a:lnSpc>
                <a:spcPts val="2250"/>
              </a:lnSpc>
              <a:buNone/>
            </a:pPr>
            <a:r>
              <a:rPr lang="en-US" sz="1400" dirty="0">
                <a:solidFill>
                  <a:srgbClr val="3D3E44"/>
                </a:solidFill>
                <a:latin typeface="Inter Light" pitchFamily="34" charset="0"/>
                <a:ea typeface="Inter Light" pitchFamily="34" charset="-122"/>
                <a:cs typeface="Inter Light" pitchFamily="34" charset="-120"/>
              </a:rPr>
              <a:t>With only 83 new customers (2.1%), invest in acquisition strategies to grow the customer base. The strong 79.9% loyal customer rate proves retention capability—now focus on bringing new customers into the funnel.</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5325" y="547449"/>
            <a:ext cx="4966930" cy="620911"/>
          </a:xfrm>
          <a:prstGeom prst="rect">
            <a:avLst/>
          </a:prstGeom>
          <a:noFill/>
          <a:ln/>
        </p:spPr>
        <p:txBody>
          <a:bodyPr wrap="none" lIns="0" tIns="0" rIns="0" bIns="0" rtlCol="0" anchor="t"/>
          <a:lstStyle/>
          <a:p>
            <a:pPr marL="0" indent="0" algn="l">
              <a:lnSpc>
                <a:spcPts val="4850"/>
              </a:lnSpc>
              <a:buNone/>
            </a:pPr>
            <a:r>
              <a:rPr lang="en-US" sz="3900" dirty="0">
                <a:solidFill>
                  <a:srgbClr val="74767D"/>
                </a:solidFill>
                <a:latin typeface="Montserrat Medium" pitchFamily="34" charset="0"/>
                <a:ea typeface="Montserrat Medium" pitchFamily="34" charset="-122"/>
                <a:cs typeface="Montserrat Medium" pitchFamily="34" charset="-120"/>
              </a:rPr>
              <a:t>Dataset Overview</a:t>
            </a:r>
            <a:endParaRPr lang="en-US" sz="3900" dirty="0"/>
          </a:p>
        </p:txBody>
      </p:sp>
      <p:sp>
        <p:nvSpPr>
          <p:cNvPr id="3" name="Text 1"/>
          <p:cNvSpPr/>
          <p:nvPr/>
        </p:nvSpPr>
        <p:spPr>
          <a:xfrm>
            <a:off x="695325" y="1789152"/>
            <a:ext cx="5005149" cy="655558"/>
          </a:xfrm>
          <a:prstGeom prst="rect">
            <a:avLst/>
          </a:prstGeom>
          <a:noFill/>
          <a:ln/>
        </p:spPr>
        <p:txBody>
          <a:bodyPr wrap="none" lIns="0" tIns="0" rIns="0" bIns="0" rtlCol="0" anchor="t"/>
          <a:lstStyle/>
          <a:p>
            <a:pPr marL="0" indent="0" algn="ctr">
              <a:lnSpc>
                <a:spcPts val="5150"/>
              </a:lnSpc>
              <a:buNone/>
            </a:pPr>
            <a:r>
              <a:rPr lang="en-US" sz="5150" dirty="0">
                <a:solidFill>
                  <a:srgbClr val="3D3E44"/>
                </a:solidFill>
                <a:latin typeface="Montserrat Medium" pitchFamily="34" charset="0"/>
                <a:ea typeface="Montserrat Medium" pitchFamily="34" charset="-122"/>
                <a:cs typeface="Montserrat Medium" pitchFamily="34" charset="-120"/>
              </a:rPr>
              <a:t>3,900</a:t>
            </a:r>
            <a:endParaRPr lang="en-US" sz="5150" dirty="0"/>
          </a:p>
        </p:txBody>
      </p:sp>
      <p:sp>
        <p:nvSpPr>
          <p:cNvPr id="4" name="Text 2"/>
          <p:cNvSpPr/>
          <p:nvPr/>
        </p:nvSpPr>
        <p:spPr>
          <a:xfrm>
            <a:off x="1956197" y="2692956"/>
            <a:ext cx="2483406" cy="310396"/>
          </a:xfrm>
          <a:prstGeom prst="rect">
            <a:avLst/>
          </a:prstGeom>
          <a:noFill/>
          <a:ln/>
        </p:spPr>
        <p:txBody>
          <a:bodyPr wrap="none" lIns="0" tIns="0" rIns="0" bIns="0" rtlCol="0" anchor="t"/>
          <a:lstStyle/>
          <a:p>
            <a:pPr marL="0" indent="0" algn="ctr">
              <a:lnSpc>
                <a:spcPts val="2400"/>
              </a:lnSpc>
              <a:buNone/>
            </a:pPr>
            <a:r>
              <a:rPr lang="en-US" sz="1950" dirty="0">
                <a:solidFill>
                  <a:srgbClr val="3D3E44"/>
                </a:solidFill>
                <a:latin typeface="Montserrat Medium" pitchFamily="34" charset="0"/>
                <a:ea typeface="Montserrat Medium" pitchFamily="34" charset="-122"/>
                <a:cs typeface="Montserrat Medium" pitchFamily="34" charset="-120"/>
              </a:rPr>
              <a:t>Total Purchases</a:t>
            </a:r>
            <a:endParaRPr lang="en-US" sz="1950" dirty="0"/>
          </a:p>
        </p:txBody>
      </p:sp>
      <p:sp>
        <p:nvSpPr>
          <p:cNvPr id="5" name="Text 3"/>
          <p:cNvSpPr/>
          <p:nvPr/>
        </p:nvSpPr>
        <p:spPr>
          <a:xfrm>
            <a:off x="695325" y="3201948"/>
            <a:ext cx="5005149" cy="317897"/>
          </a:xfrm>
          <a:prstGeom prst="rect">
            <a:avLst/>
          </a:prstGeom>
          <a:noFill/>
          <a:ln/>
        </p:spPr>
        <p:txBody>
          <a:bodyPr wrap="none" lIns="0" tIns="0" rIns="0" bIns="0" rtlCol="0" anchor="t"/>
          <a:lstStyle/>
          <a:p>
            <a:pPr marL="0" indent="0" algn="ctr">
              <a:lnSpc>
                <a:spcPts val="2500"/>
              </a:lnSpc>
              <a:buNone/>
            </a:pPr>
            <a:r>
              <a:rPr lang="en-US" sz="1550" dirty="0">
                <a:solidFill>
                  <a:srgbClr val="3D3E44"/>
                </a:solidFill>
                <a:latin typeface="Inter Light" pitchFamily="34" charset="0"/>
                <a:ea typeface="Inter Light" pitchFamily="34" charset="-122"/>
                <a:cs typeface="Inter Light" pitchFamily="34" charset="-120"/>
              </a:rPr>
              <a:t>Comprehensive transaction records analyzed</a:t>
            </a:r>
            <a:endParaRPr lang="en-US" sz="1550" dirty="0"/>
          </a:p>
        </p:txBody>
      </p:sp>
      <p:sp>
        <p:nvSpPr>
          <p:cNvPr id="6" name="Text 4"/>
          <p:cNvSpPr/>
          <p:nvPr/>
        </p:nvSpPr>
        <p:spPr>
          <a:xfrm>
            <a:off x="695325" y="4016454"/>
            <a:ext cx="5005149" cy="655558"/>
          </a:xfrm>
          <a:prstGeom prst="rect">
            <a:avLst/>
          </a:prstGeom>
          <a:noFill/>
          <a:ln/>
        </p:spPr>
        <p:txBody>
          <a:bodyPr wrap="none" lIns="0" tIns="0" rIns="0" bIns="0" rtlCol="0" anchor="t"/>
          <a:lstStyle/>
          <a:p>
            <a:pPr marL="0" indent="0" algn="ctr">
              <a:lnSpc>
                <a:spcPts val="5150"/>
              </a:lnSpc>
              <a:buNone/>
            </a:pPr>
            <a:r>
              <a:rPr lang="en-US" sz="5150" dirty="0">
                <a:solidFill>
                  <a:srgbClr val="3D3E44"/>
                </a:solidFill>
                <a:latin typeface="Montserrat Medium" pitchFamily="34" charset="0"/>
                <a:ea typeface="Montserrat Medium" pitchFamily="34" charset="-122"/>
                <a:cs typeface="Montserrat Medium" pitchFamily="34" charset="-120"/>
              </a:rPr>
              <a:t>18</a:t>
            </a:r>
            <a:endParaRPr lang="en-US" sz="5150" dirty="0"/>
          </a:p>
        </p:txBody>
      </p:sp>
      <p:sp>
        <p:nvSpPr>
          <p:cNvPr id="7" name="Text 5"/>
          <p:cNvSpPr/>
          <p:nvPr/>
        </p:nvSpPr>
        <p:spPr>
          <a:xfrm>
            <a:off x="1956197" y="4920258"/>
            <a:ext cx="2483406" cy="310396"/>
          </a:xfrm>
          <a:prstGeom prst="rect">
            <a:avLst/>
          </a:prstGeom>
          <a:noFill/>
          <a:ln/>
        </p:spPr>
        <p:txBody>
          <a:bodyPr wrap="none" lIns="0" tIns="0" rIns="0" bIns="0" rtlCol="0" anchor="t"/>
          <a:lstStyle/>
          <a:p>
            <a:pPr marL="0" indent="0" algn="ctr">
              <a:lnSpc>
                <a:spcPts val="2400"/>
              </a:lnSpc>
              <a:buNone/>
            </a:pPr>
            <a:r>
              <a:rPr lang="en-US" sz="1950" dirty="0">
                <a:solidFill>
                  <a:srgbClr val="3D3E44"/>
                </a:solidFill>
                <a:latin typeface="Montserrat Medium" pitchFamily="34" charset="0"/>
                <a:ea typeface="Montserrat Medium" pitchFamily="34" charset="-122"/>
                <a:cs typeface="Montserrat Medium" pitchFamily="34" charset="-120"/>
              </a:rPr>
              <a:t>Data Columns</a:t>
            </a:r>
            <a:endParaRPr lang="en-US" sz="1950" dirty="0"/>
          </a:p>
        </p:txBody>
      </p:sp>
      <p:sp>
        <p:nvSpPr>
          <p:cNvPr id="8" name="Text 6"/>
          <p:cNvSpPr/>
          <p:nvPr/>
        </p:nvSpPr>
        <p:spPr>
          <a:xfrm>
            <a:off x="695325" y="5429250"/>
            <a:ext cx="5005149" cy="317897"/>
          </a:xfrm>
          <a:prstGeom prst="rect">
            <a:avLst/>
          </a:prstGeom>
          <a:noFill/>
          <a:ln/>
        </p:spPr>
        <p:txBody>
          <a:bodyPr wrap="none" lIns="0" tIns="0" rIns="0" bIns="0" rtlCol="0" anchor="t"/>
          <a:lstStyle/>
          <a:p>
            <a:pPr marL="0" indent="0" algn="ctr">
              <a:lnSpc>
                <a:spcPts val="2500"/>
              </a:lnSpc>
              <a:buNone/>
            </a:pPr>
            <a:r>
              <a:rPr lang="en-US" sz="1550" dirty="0">
                <a:solidFill>
                  <a:srgbClr val="3D3E44"/>
                </a:solidFill>
                <a:latin typeface="Inter Light" pitchFamily="34" charset="0"/>
                <a:ea typeface="Inter Light" pitchFamily="34" charset="-122"/>
                <a:cs typeface="Inter Light" pitchFamily="34" charset="-120"/>
              </a:rPr>
              <a:t>Rich feature set for analysis</a:t>
            </a:r>
            <a:endParaRPr lang="en-US" sz="1550" dirty="0"/>
          </a:p>
        </p:txBody>
      </p:sp>
      <p:sp>
        <p:nvSpPr>
          <p:cNvPr id="9" name="Text 7"/>
          <p:cNvSpPr/>
          <p:nvPr/>
        </p:nvSpPr>
        <p:spPr>
          <a:xfrm>
            <a:off x="695325" y="6243757"/>
            <a:ext cx="5005149" cy="655558"/>
          </a:xfrm>
          <a:prstGeom prst="rect">
            <a:avLst/>
          </a:prstGeom>
          <a:noFill/>
          <a:ln/>
        </p:spPr>
        <p:txBody>
          <a:bodyPr wrap="none" lIns="0" tIns="0" rIns="0" bIns="0" rtlCol="0" anchor="t"/>
          <a:lstStyle/>
          <a:p>
            <a:pPr marL="0" indent="0" algn="ctr">
              <a:lnSpc>
                <a:spcPts val="5150"/>
              </a:lnSpc>
              <a:buNone/>
            </a:pPr>
            <a:r>
              <a:rPr lang="en-US" sz="5150" dirty="0">
                <a:solidFill>
                  <a:srgbClr val="3D3E44"/>
                </a:solidFill>
                <a:latin typeface="Montserrat Medium" pitchFamily="34" charset="0"/>
                <a:ea typeface="Montserrat Medium" pitchFamily="34" charset="-122"/>
                <a:cs typeface="Montserrat Medium" pitchFamily="34" charset="-120"/>
              </a:rPr>
              <a:t>50</a:t>
            </a:r>
            <a:endParaRPr lang="en-US" sz="5150" dirty="0"/>
          </a:p>
        </p:txBody>
      </p:sp>
      <p:sp>
        <p:nvSpPr>
          <p:cNvPr id="10" name="Text 8"/>
          <p:cNvSpPr/>
          <p:nvPr/>
        </p:nvSpPr>
        <p:spPr>
          <a:xfrm>
            <a:off x="1956197" y="7147560"/>
            <a:ext cx="2483406" cy="310396"/>
          </a:xfrm>
          <a:prstGeom prst="rect">
            <a:avLst/>
          </a:prstGeom>
          <a:noFill/>
          <a:ln/>
        </p:spPr>
        <p:txBody>
          <a:bodyPr wrap="none" lIns="0" tIns="0" rIns="0" bIns="0" rtlCol="0" anchor="t"/>
          <a:lstStyle/>
          <a:p>
            <a:pPr marL="0" indent="0" algn="ctr">
              <a:lnSpc>
                <a:spcPts val="2400"/>
              </a:lnSpc>
              <a:buNone/>
            </a:pPr>
            <a:r>
              <a:rPr lang="en-US" sz="1950" dirty="0">
                <a:solidFill>
                  <a:srgbClr val="3D3E44"/>
                </a:solidFill>
                <a:latin typeface="Montserrat Medium" pitchFamily="34" charset="0"/>
                <a:ea typeface="Montserrat Medium" pitchFamily="34" charset="-122"/>
                <a:cs typeface="Montserrat Medium" pitchFamily="34" charset="-120"/>
              </a:rPr>
              <a:t>Locations</a:t>
            </a:r>
            <a:endParaRPr lang="en-US" sz="1950" dirty="0"/>
          </a:p>
        </p:txBody>
      </p:sp>
      <p:sp>
        <p:nvSpPr>
          <p:cNvPr id="11" name="Text 9"/>
          <p:cNvSpPr/>
          <p:nvPr/>
        </p:nvSpPr>
        <p:spPr>
          <a:xfrm>
            <a:off x="695325" y="7656552"/>
            <a:ext cx="5005149" cy="317897"/>
          </a:xfrm>
          <a:prstGeom prst="rect">
            <a:avLst/>
          </a:prstGeom>
          <a:noFill/>
          <a:ln/>
        </p:spPr>
        <p:txBody>
          <a:bodyPr wrap="none" lIns="0" tIns="0" rIns="0" bIns="0" rtlCol="0" anchor="t"/>
          <a:lstStyle/>
          <a:p>
            <a:pPr marL="0" indent="0" algn="ctr">
              <a:lnSpc>
                <a:spcPts val="2500"/>
              </a:lnSpc>
              <a:buNone/>
            </a:pPr>
            <a:r>
              <a:rPr lang="en-US" sz="1550" dirty="0">
                <a:solidFill>
                  <a:srgbClr val="3D3E44"/>
                </a:solidFill>
                <a:latin typeface="Inter Light" pitchFamily="34" charset="0"/>
                <a:ea typeface="Inter Light" pitchFamily="34" charset="-122"/>
                <a:cs typeface="Inter Light" pitchFamily="34" charset="-120"/>
              </a:rPr>
              <a:t>Geographic diversity in customer base</a:t>
            </a:r>
            <a:endParaRPr lang="en-US" sz="1550" dirty="0"/>
          </a:p>
        </p:txBody>
      </p:sp>
      <p:sp>
        <p:nvSpPr>
          <p:cNvPr id="12" name="Text 10"/>
          <p:cNvSpPr/>
          <p:nvPr/>
        </p:nvSpPr>
        <p:spPr>
          <a:xfrm>
            <a:off x="695325" y="8471059"/>
            <a:ext cx="5005149" cy="655558"/>
          </a:xfrm>
          <a:prstGeom prst="rect">
            <a:avLst/>
          </a:prstGeom>
          <a:noFill/>
          <a:ln/>
        </p:spPr>
        <p:txBody>
          <a:bodyPr wrap="none" lIns="0" tIns="0" rIns="0" bIns="0" rtlCol="0" anchor="t"/>
          <a:lstStyle/>
          <a:p>
            <a:pPr marL="0" indent="0" algn="ctr">
              <a:lnSpc>
                <a:spcPts val="5150"/>
              </a:lnSpc>
              <a:buNone/>
            </a:pPr>
            <a:r>
              <a:rPr lang="en-US" sz="5150" dirty="0">
                <a:solidFill>
                  <a:srgbClr val="3D3E44"/>
                </a:solidFill>
                <a:latin typeface="Montserrat Medium" pitchFamily="34" charset="0"/>
                <a:ea typeface="Montserrat Medium" pitchFamily="34" charset="-122"/>
                <a:cs typeface="Montserrat Medium" pitchFamily="34" charset="-120"/>
              </a:rPr>
              <a:t>25</a:t>
            </a:r>
            <a:endParaRPr lang="en-US" sz="5150" dirty="0"/>
          </a:p>
        </p:txBody>
      </p:sp>
      <p:sp>
        <p:nvSpPr>
          <p:cNvPr id="13" name="Text 11"/>
          <p:cNvSpPr/>
          <p:nvPr/>
        </p:nvSpPr>
        <p:spPr>
          <a:xfrm>
            <a:off x="1956197" y="9374862"/>
            <a:ext cx="2483406" cy="310396"/>
          </a:xfrm>
          <a:prstGeom prst="rect">
            <a:avLst/>
          </a:prstGeom>
          <a:noFill/>
          <a:ln/>
        </p:spPr>
        <p:txBody>
          <a:bodyPr wrap="none" lIns="0" tIns="0" rIns="0" bIns="0" rtlCol="0" anchor="t"/>
          <a:lstStyle/>
          <a:p>
            <a:pPr marL="0" indent="0" algn="ctr">
              <a:lnSpc>
                <a:spcPts val="2400"/>
              </a:lnSpc>
              <a:buNone/>
            </a:pPr>
            <a:r>
              <a:rPr lang="en-US" sz="1950" dirty="0">
                <a:solidFill>
                  <a:srgbClr val="3D3E44"/>
                </a:solidFill>
                <a:latin typeface="Montserrat Medium" pitchFamily="34" charset="0"/>
                <a:ea typeface="Montserrat Medium" pitchFamily="34" charset="-122"/>
                <a:cs typeface="Montserrat Medium" pitchFamily="34" charset="-120"/>
              </a:rPr>
              <a:t>Products</a:t>
            </a:r>
            <a:endParaRPr lang="en-US" sz="1950" dirty="0"/>
          </a:p>
        </p:txBody>
      </p:sp>
      <p:sp>
        <p:nvSpPr>
          <p:cNvPr id="14" name="Text 12"/>
          <p:cNvSpPr/>
          <p:nvPr/>
        </p:nvSpPr>
        <p:spPr>
          <a:xfrm>
            <a:off x="695325" y="9883854"/>
            <a:ext cx="5005149" cy="317897"/>
          </a:xfrm>
          <a:prstGeom prst="rect">
            <a:avLst/>
          </a:prstGeom>
          <a:noFill/>
          <a:ln/>
        </p:spPr>
        <p:txBody>
          <a:bodyPr wrap="none" lIns="0" tIns="0" rIns="0" bIns="0" rtlCol="0" anchor="t"/>
          <a:lstStyle/>
          <a:p>
            <a:pPr marL="0" indent="0" algn="ctr">
              <a:lnSpc>
                <a:spcPts val="2500"/>
              </a:lnSpc>
              <a:buNone/>
            </a:pPr>
            <a:r>
              <a:rPr lang="en-US" sz="1550" dirty="0">
                <a:solidFill>
                  <a:srgbClr val="3D3E44"/>
                </a:solidFill>
                <a:latin typeface="Inter Light" pitchFamily="34" charset="0"/>
                <a:ea typeface="Inter Light" pitchFamily="34" charset="-122"/>
                <a:cs typeface="Inter Light" pitchFamily="34" charset="-120"/>
              </a:rPr>
              <a:t>Diverse product catalog</a:t>
            </a:r>
            <a:endParaRPr lang="en-US" sz="1550" dirty="0"/>
          </a:p>
        </p:txBody>
      </p:sp>
      <p:sp>
        <p:nvSpPr>
          <p:cNvPr id="15" name="Text 13"/>
          <p:cNvSpPr/>
          <p:nvPr/>
        </p:nvSpPr>
        <p:spPr>
          <a:xfrm>
            <a:off x="6192679" y="1664970"/>
            <a:ext cx="3415903" cy="372428"/>
          </a:xfrm>
          <a:prstGeom prst="rect">
            <a:avLst/>
          </a:prstGeom>
          <a:noFill/>
          <a:ln/>
        </p:spPr>
        <p:txBody>
          <a:bodyPr wrap="none" lIns="0" tIns="0" rIns="0" bIns="0" rtlCol="0" anchor="t"/>
          <a:lstStyle/>
          <a:p>
            <a:pPr marL="0" indent="0" algn="l">
              <a:lnSpc>
                <a:spcPts val="2900"/>
              </a:lnSpc>
              <a:buNone/>
            </a:pPr>
            <a:r>
              <a:rPr lang="en-US" sz="2300" dirty="0">
                <a:solidFill>
                  <a:srgbClr val="74767D"/>
                </a:solidFill>
                <a:latin typeface="Montserrat Medium" pitchFamily="34" charset="0"/>
                <a:ea typeface="Montserrat Medium" pitchFamily="34" charset="-122"/>
                <a:cs typeface="Montserrat Medium" pitchFamily="34" charset="-120"/>
              </a:rPr>
              <a:t>Key Features Analyzed</a:t>
            </a:r>
            <a:endParaRPr lang="en-US" sz="2300" dirty="0"/>
          </a:p>
        </p:txBody>
      </p:sp>
      <p:sp>
        <p:nvSpPr>
          <p:cNvPr id="16" name="Text 14"/>
          <p:cNvSpPr/>
          <p:nvPr/>
        </p:nvSpPr>
        <p:spPr>
          <a:xfrm>
            <a:off x="6192679" y="2235994"/>
            <a:ext cx="7750016" cy="317897"/>
          </a:xfrm>
          <a:prstGeom prst="rect">
            <a:avLst/>
          </a:prstGeom>
          <a:noFill/>
          <a:ln/>
        </p:spPr>
        <p:txBody>
          <a:bodyPr wrap="none" lIns="0" tIns="0" rIns="0" bIns="0" rtlCol="0" anchor="t"/>
          <a:lstStyle/>
          <a:p>
            <a:pPr marL="0" indent="0" algn="l">
              <a:lnSpc>
                <a:spcPts val="2500"/>
              </a:lnSpc>
              <a:buNone/>
            </a:pPr>
            <a:r>
              <a:rPr lang="en-US" sz="1550" b="1" dirty="0">
                <a:solidFill>
                  <a:srgbClr val="3D3E44"/>
                </a:solidFill>
                <a:latin typeface="Inter Light" pitchFamily="34" charset="0"/>
                <a:ea typeface="Inter Light" pitchFamily="34" charset="-122"/>
                <a:cs typeface="Inter Light" pitchFamily="34" charset="-120"/>
              </a:rPr>
              <a:t>Customer Demographics:</a:t>
            </a:r>
            <a:r>
              <a:rPr lang="en-US" sz="1550" dirty="0">
                <a:solidFill>
                  <a:srgbClr val="3D3E44"/>
                </a:solidFill>
                <a:latin typeface="Inter Light" pitchFamily="34" charset="0"/>
                <a:ea typeface="Inter Light" pitchFamily="34" charset="-122"/>
                <a:cs typeface="Inter Light" pitchFamily="34" charset="-120"/>
              </a:rPr>
              <a:t> Age, Gender, Location, Subscription Status</a:t>
            </a:r>
            <a:endParaRPr lang="en-US" sz="1550" dirty="0"/>
          </a:p>
        </p:txBody>
      </p:sp>
      <p:sp>
        <p:nvSpPr>
          <p:cNvPr id="17" name="Text 15"/>
          <p:cNvSpPr/>
          <p:nvPr/>
        </p:nvSpPr>
        <p:spPr>
          <a:xfrm>
            <a:off x="6192679" y="2732603"/>
            <a:ext cx="7750016" cy="635794"/>
          </a:xfrm>
          <a:prstGeom prst="rect">
            <a:avLst/>
          </a:prstGeom>
          <a:noFill/>
          <a:ln/>
        </p:spPr>
        <p:txBody>
          <a:bodyPr wrap="square" lIns="0" tIns="0" rIns="0" bIns="0" rtlCol="0" anchor="t"/>
          <a:lstStyle/>
          <a:p>
            <a:pPr marL="0" indent="0" algn="l">
              <a:lnSpc>
                <a:spcPts val="2500"/>
              </a:lnSpc>
              <a:buNone/>
            </a:pPr>
            <a:r>
              <a:rPr lang="en-US" sz="1550" b="1" dirty="0">
                <a:solidFill>
                  <a:srgbClr val="3D3E44"/>
                </a:solidFill>
                <a:latin typeface="Inter Light" pitchFamily="34" charset="0"/>
                <a:ea typeface="Inter Light" pitchFamily="34" charset="-122"/>
                <a:cs typeface="Inter Light" pitchFamily="34" charset="-120"/>
              </a:rPr>
              <a:t>Purchase Details:</a:t>
            </a:r>
            <a:r>
              <a:rPr lang="en-US" sz="1550" dirty="0">
                <a:solidFill>
                  <a:srgbClr val="3D3E44"/>
                </a:solidFill>
                <a:latin typeface="Inter Light" pitchFamily="34" charset="0"/>
                <a:ea typeface="Inter Light" pitchFamily="34" charset="-122"/>
                <a:cs typeface="Inter Light" pitchFamily="34" charset="-120"/>
              </a:rPr>
              <a:t> Item Purchased, Category, Purchase Amount (USD), Season, Size, Color</a:t>
            </a:r>
            <a:endParaRPr lang="en-US" sz="1550" dirty="0"/>
          </a:p>
        </p:txBody>
      </p:sp>
      <p:sp>
        <p:nvSpPr>
          <p:cNvPr id="18" name="Text 16"/>
          <p:cNvSpPr/>
          <p:nvPr/>
        </p:nvSpPr>
        <p:spPr>
          <a:xfrm>
            <a:off x="6192679" y="3547110"/>
            <a:ext cx="7750016" cy="635794"/>
          </a:xfrm>
          <a:prstGeom prst="rect">
            <a:avLst/>
          </a:prstGeom>
          <a:noFill/>
          <a:ln/>
        </p:spPr>
        <p:txBody>
          <a:bodyPr wrap="square" lIns="0" tIns="0" rIns="0" bIns="0" rtlCol="0" anchor="t"/>
          <a:lstStyle/>
          <a:p>
            <a:pPr marL="0" indent="0" algn="l">
              <a:lnSpc>
                <a:spcPts val="2500"/>
              </a:lnSpc>
              <a:buNone/>
            </a:pPr>
            <a:r>
              <a:rPr lang="en-US" sz="1550" b="1" dirty="0">
                <a:solidFill>
                  <a:srgbClr val="3D3E44"/>
                </a:solidFill>
                <a:latin typeface="Inter Light" pitchFamily="34" charset="0"/>
                <a:ea typeface="Inter Light" pitchFamily="34" charset="-122"/>
                <a:cs typeface="Inter Light" pitchFamily="34" charset="-120"/>
              </a:rPr>
              <a:t>Shopping Behavior:</a:t>
            </a:r>
            <a:r>
              <a:rPr lang="en-US" sz="1550" dirty="0">
                <a:solidFill>
                  <a:srgbClr val="3D3E44"/>
                </a:solidFill>
                <a:latin typeface="Inter Light" pitchFamily="34" charset="0"/>
                <a:ea typeface="Inter Light" pitchFamily="34" charset="-122"/>
                <a:cs typeface="Inter Light" pitchFamily="34" charset="-120"/>
              </a:rPr>
              <a:t> Discount Applied, Promo Code Used, Previous Purchases, Frequency of Purchases, Review Rating, Shipping Type</a:t>
            </a:r>
            <a:endParaRPr lang="en-US" sz="1550" dirty="0"/>
          </a:p>
        </p:txBody>
      </p:sp>
      <p:sp>
        <p:nvSpPr>
          <p:cNvPr id="19" name="Shape 17"/>
          <p:cNvSpPr/>
          <p:nvPr/>
        </p:nvSpPr>
        <p:spPr>
          <a:xfrm>
            <a:off x="6192679" y="4406384"/>
            <a:ext cx="7750016" cy="1162050"/>
          </a:xfrm>
          <a:prstGeom prst="roundRect">
            <a:avLst>
              <a:gd name="adj" fmla="val 15388"/>
            </a:avLst>
          </a:prstGeom>
          <a:solidFill>
            <a:srgbClr val="D0D2E2"/>
          </a:solidFill>
          <a:ln/>
        </p:spPr>
      </p:sp>
      <p:pic>
        <p:nvPicPr>
          <p:cNvPr id="20" name="Image 0" descr="preencoded.png"/>
          <p:cNvPicPr>
            <a:picLocks noChangeAspect="1"/>
          </p:cNvPicPr>
          <p:nvPr/>
        </p:nvPicPr>
        <p:blipFill>
          <a:blip r:embed="rId3"/>
          <a:stretch>
            <a:fillRect/>
          </a:stretch>
        </p:blipFill>
        <p:spPr>
          <a:xfrm>
            <a:off x="6391275" y="4709398"/>
            <a:ext cx="248245" cy="198596"/>
          </a:xfrm>
          <a:prstGeom prst="rect">
            <a:avLst/>
          </a:prstGeom>
        </p:spPr>
      </p:pic>
      <p:sp>
        <p:nvSpPr>
          <p:cNvPr id="21" name="Text 18"/>
          <p:cNvSpPr/>
          <p:nvPr/>
        </p:nvSpPr>
        <p:spPr>
          <a:xfrm>
            <a:off x="6838117" y="4654629"/>
            <a:ext cx="6905982" cy="635794"/>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Inter Light" pitchFamily="34" charset="0"/>
                <a:ea typeface="Inter Light" pitchFamily="34" charset="-122"/>
                <a:cs typeface="Inter Light" pitchFamily="34" charset="-120"/>
              </a:rPr>
              <a:t>Data Quality Note:</a:t>
            </a:r>
            <a:r>
              <a:rPr lang="en-US" sz="1550" dirty="0">
                <a:solidFill>
                  <a:srgbClr val="000000"/>
                </a:solidFill>
                <a:latin typeface="Inter Light" pitchFamily="34" charset="0"/>
                <a:ea typeface="Inter Light" pitchFamily="34" charset="-122"/>
                <a:cs typeface="Inter Light" pitchFamily="34" charset="-120"/>
              </a:rPr>
              <a:t> 37 missing values identified in Review Rating column, handled through median imputation by product category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70096"/>
            <a:ext cx="9156144"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Data Preparation &amp; Engineering</a:t>
            </a:r>
            <a:endParaRPr lang="en-US" sz="4450" dirty="0"/>
          </a:p>
        </p:txBody>
      </p:sp>
      <p:sp>
        <p:nvSpPr>
          <p:cNvPr id="3" name="Text 1"/>
          <p:cNvSpPr/>
          <p:nvPr/>
        </p:nvSpPr>
        <p:spPr>
          <a:xfrm>
            <a:off x="793790" y="193250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We employed a rigorous data preparation process using Python to ensure data quality and create meaningful features for analysis. This foundation was critical for generating reliable insights.</a:t>
            </a:r>
            <a:endParaRPr lang="en-US" sz="1750" dirty="0"/>
          </a:p>
        </p:txBody>
      </p:sp>
      <p:sp>
        <p:nvSpPr>
          <p:cNvPr id="4" name="Text 2"/>
          <p:cNvSpPr/>
          <p:nvPr/>
        </p:nvSpPr>
        <p:spPr>
          <a:xfrm>
            <a:off x="793790" y="291345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Montserrat Light" pitchFamily="34" charset="0"/>
                <a:ea typeface="Montserrat Light" pitchFamily="34" charset="-122"/>
                <a:cs typeface="Montserrat Light" pitchFamily="34" charset="-120"/>
              </a:rPr>
              <a:t>01</a:t>
            </a:r>
            <a:endParaRPr lang="en-US" sz="1750" dirty="0"/>
          </a:p>
        </p:txBody>
      </p:sp>
      <p:pic>
        <p:nvPicPr>
          <p:cNvPr id="5" name="Image 0" descr="preencoded.png"/>
          <p:cNvPicPr>
            <a:picLocks noChangeAspect="1"/>
          </p:cNvPicPr>
          <p:nvPr/>
        </p:nvPicPr>
        <p:blipFill>
          <a:blip r:embed="rId3"/>
          <a:stretch>
            <a:fillRect/>
          </a:stretch>
        </p:blipFill>
        <p:spPr>
          <a:xfrm>
            <a:off x="793790" y="3268504"/>
            <a:ext cx="6407944" cy="30480"/>
          </a:xfrm>
          <a:prstGeom prst="rect">
            <a:avLst/>
          </a:prstGeom>
        </p:spPr>
      </p:pic>
      <p:sp>
        <p:nvSpPr>
          <p:cNvPr id="6" name="Text 3"/>
          <p:cNvSpPr/>
          <p:nvPr/>
        </p:nvSpPr>
        <p:spPr>
          <a:xfrm>
            <a:off x="793790" y="3442811"/>
            <a:ext cx="3920728"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Data Loading &amp; Exploration</a:t>
            </a:r>
            <a:endParaRPr lang="en-US" sz="2200" dirty="0"/>
          </a:p>
        </p:txBody>
      </p:sp>
      <p:sp>
        <p:nvSpPr>
          <p:cNvPr id="7" name="Text 4"/>
          <p:cNvSpPr/>
          <p:nvPr/>
        </p:nvSpPr>
        <p:spPr>
          <a:xfrm>
            <a:off x="793790" y="3933230"/>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Imported dataset using pandas, performed initial exploration with df.info() and .describe() to understand structure and summary statistics</a:t>
            </a:r>
            <a:endParaRPr lang="en-US" sz="1750" dirty="0"/>
          </a:p>
        </p:txBody>
      </p:sp>
      <p:sp>
        <p:nvSpPr>
          <p:cNvPr id="8" name="Text 5"/>
          <p:cNvSpPr/>
          <p:nvPr/>
        </p:nvSpPr>
        <p:spPr>
          <a:xfrm>
            <a:off x="7428548" y="291345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Montserrat Light" pitchFamily="34" charset="0"/>
                <a:ea typeface="Montserrat Light" pitchFamily="34" charset="-122"/>
                <a:cs typeface="Montserrat Light" pitchFamily="34" charset="-120"/>
              </a:rPr>
              <a:t>02</a:t>
            </a:r>
            <a:endParaRPr lang="en-US" sz="1750" dirty="0"/>
          </a:p>
        </p:txBody>
      </p:sp>
      <p:pic>
        <p:nvPicPr>
          <p:cNvPr id="9" name="Image 1" descr="preencoded.png"/>
          <p:cNvPicPr>
            <a:picLocks noChangeAspect="1"/>
          </p:cNvPicPr>
          <p:nvPr/>
        </p:nvPicPr>
        <p:blipFill>
          <a:blip r:embed="rId3"/>
          <a:stretch>
            <a:fillRect/>
          </a:stretch>
        </p:blipFill>
        <p:spPr>
          <a:xfrm>
            <a:off x="7428548" y="3268504"/>
            <a:ext cx="6408063" cy="30480"/>
          </a:xfrm>
          <a:prstGeom prst="rect">
            <a:avLst/>
          </a:prstGeom>
        </p:spPr>
      </p:pic>
      <p:sp>
        <p:nvSpPr>
          <p:cNvPr id="10" name="Text 6"/>
          <p:cNvSpPr/>
          <p:nvPr/>
        </p:nvSpPr>
        <p:spPr>
          <a:xfrm>
            <a:off x="7428548" y="3442811"/>
            <a:ext cx="3270766"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Missing Data Handling</a:t>
            </a:r>
            <a:endParaRPr lang="en-US" sz="2200" dirty="0"/>
          </a:p>
        </p:txBody>
      </p:sp>
      <p:sp>
        <p:nvSpPr>
          <p:cNvPr id="11" name="Text 7"/>
          <p:cNvSpPr/>
          <p:nvPr/>
        </p:nvSpPr>
        <p:spPr>
          <a:xfrm>
            <a:off x="7428548" y="3933230"/>
            <a:ext cx="6408063"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Identified null values and imputed missing Review Rating values using median rating of each product category to maintain data integrity</a:t>
            </a:r>
            <a:endParaRPr lang="en-US" sz="1750" dirty="0"/>
          </a:p>
        </p:txBody>
      </p:sp>
      <p:sp>
        <p:nvSpPr>
          <p:cNvPr id="12" name="Text 8"/>
          <p:cNvSpPr/>
          <p:nvPr/>
        </p:nvSpPr>
        <p:spPr>
          <a:xfrm>
            <a:off x="793790" y="541877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Montserrat Light" pitchFamily="34" charset="0"/>
                <a:ea typeface="Montserrat Light" pitchFamily="34" charset="-122"/>
                <a:cs typeface="Montserrat Light" pitchFamily="34" charset="-120"/>
              </a:rPr>
              <a:t>03</a:t>
            </a:r>
            <a:endParaRPr lang="en-US" sz="1750" dirty="0"/>
          </a:p>
        </p:txBody>
      </p:sp>
      <p:pic>
        <p:nvPicPr>
          <p:cNvPr id="13" name="Image 2" descr="preencoded.png"/>
          <p:cNvPicPr>
            <a:picLocks noChangeAspect="1"/>
          </p:cNvPicPr>
          <p:nvPr/>
        </p:nvPicPr>
        <p:blipFill>
          <a:blip r:embed="rId3"/>
          <a:stretch>
            <a:fillRect/>
          </a:stretch>
        </p:blipFill>
        <p:spPr>
          <a:xfrm>
            <a:off x="793790" y="5751195"/>
            <a:ext cx="6407944" cy="30480"/>
          </a:xfrm>
          <a:prstGeom prst="rect">
            <a:avLst/>
          </a:prstGeom>
        </p:spPr>
      </p:pic>
      <p:sp>
        <p:nvSpPr>
          <p:cNvPr id="14" name="Text 9"/>
          <p:cNvSpPr/>
          <p:nvPr/>
        </p:nvSpPr>
        <p:spPr>
          <a:xfrm>
            <a:off x="793790" y="5948124"/>
            <a:ext cx="3499723"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Column Standardization</a:t>
            </a:r>
            <a:endParaRPr lang="en-US" sz="2200" dirty="0"/>
          </a:p>
        </p:txBody>
      </p:sp>
      <p:sp>
        <p:nvSpPr>
          <p:cNvPr id="15" name="Text 10"/>
          <p:cNvSpPr/>
          <p:nvPr/>
        </p:nvSpPr>
        <p:spPr>
          <a:xfrm>
            <a:off x="793790" y="6438543"/>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Renamed all columns to snake_case format for improved readability and consistent documentation standards</a:t>
            </a:r>
            <a:endParaRPr lang="en-US" sz="1750" dirty="0"/>
          </a:p>
        </p:txBody>
      </p:sp>
      <p:sp>
        <p:nvSpPr>
          <p:cNvPr id="16" name="Text 11"/>
          <p:cNvSpPr/>
          <p:nvPr/>
        </p:nvSpPr>
        <p:spPr>
          <a:xfrm>
            <a:off x="7428548" y="541877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Montserrat Light" pitchFamily="34" charset="0"/>
                <a:ea typeface="Montserrat Light" pitchFamily="34" charset="-122"/>
                <a:cs typeface="Montserrat Light" pitchFamily="34" charset="-120"/>
              </a:rPr>
              <a:t>04</a:t>
            </a:r>
            <a:endParaRPr lang="en-US" sz="1750" dirty="0"/>
          </a:p>
        </p:txBody>
      </p:sp>
      <p:pic>
        <p:nvPicPr>
          <p:cNvPr id="17" name="Image 3" descr="preencoded.png"/>
          <p:cNvPicPr>
            <a:picLocks noChangeAspect="1"/>
          </p:cNvPicPr>
          <p:nvPr/>
        </p:nvPicPr>
        <p:blipFill>
          <a:blip r:embed="rId3"/>
          <a:stretch>
            <a:fillRect/>
          </a:stretch>
        </p:blipFill>
        <p:spPr>
          <a:xfrm>
            <a:off x="7428548" y="5751195"/>
            <a:ext cx="6408063" cy="30480"/>
          </a:xfrm>
          <a:prstGeom prst="rect">
            <a:avLst/>
          </a:prstGeom>
        </p:spPr>
      </p:pic>
      <p:sp>
        <p:nvSpPr>
          <p:cNvPr id="18" name="Text 12"/>
          <p:cNvSpPr/>
          <p:nvPr/>
        </p:nvSpPr>
        <p:spPr>
          <a:xfrm>
            <a:off x="7428548" y="5948124"/>
            <a:ext cx="2964418"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Feature Engineering</a:t>
            </a:r>
            <a:endParaRPr lang="en-US" sz="2200" dirty="0"/>
          </a:p>
        </p:txBody>
      </p:sp>
      <p:sp>
        <p:nvSpPr>
          <p:cNvPr id="19" name="Text 13"/>
          <p:cNvSpPr/>
          <p:nvPr/>
        </p:nvSpPr>
        <p:spPr>
          <a:xfrm>
            <a:off x="7428548" y="6438543"/>
            <a:ext cx="6408063"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Created age_group column by binning customer ages and purchase_frequency_days column from purchase data for deeper segmentation</a:t>
            </a:r>
            <a:endParaRPr lang="en-US" sz="1750" dirty="0"/>
          </a:p>
        </p:txBody>
      </p:sp>
      <p:sp>
        <p:nvSpPr>
          <p:cNvPr id="20" name="Text 14"/>
          <p:cNvSpPr/>
          <p:nvPr/>
        </p:nvSpPr>
        <p:spPr>
          <a:xfrm>
            <a:off x="793790" y="792408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Montserrat Light" pitchFamily="34" charset="0"/>
                <a:ea typeface="Montserrat Light" pitchFamily="34" charset="-122"/>
                <a:cs typeface="Montserrat Light" pitchFamily="34" charset="-120"/>
              </a:rPr>
              <a:t>05</a:t>
            </a:r>
            <a:endParaRPr lang="en-US" sz="1750" dirty="0"/>
          </a:p>
        </p:txBody>
      </p:sp>
      <p:pic>
        <p:nvPicPr>
          <p:cNvPr id="21" name="Image 4" descr="preencoded.png"/>
          <p:cNvPicPr>
            <a:picLocks noChangeAspect="1"/>
          </p:cNvPicPr>
          <p:nvPr/>
        </p:nvPicPr>
        <p:blipFill>
          <a:blip r:embed="rId3"/>
          <a:stretch>
            <a:fillRect/>
          </a:stretch>
        </p:blipFill>
        <p:spPr>
          <a:xfrm>
            <a:off x="793790" y="8233767"/>
            <a:ext cx="6407944" cy="30480"/>
          </a:xfrm>
          <a:prstGeom prst="rect">
            <a:avLst/>
          </a:prstGeom>
        </p:spPr>
      </p:pic>
      <p:sp>
        <p:nvSpPr>
          <p:cNvPr id="22" name="Text 15"/>
          <p:cNvSpPr/>
          <p:nvPr/>
        </p:nvSpPr>
        <p:spPr>
          <a:xfrm>
            <a:off x="793790" y="84534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Data Consistency</a:t>
            </a:r>
            <a:endParaRPr lang="en-US" sz="2200" dirty="0"/>
          </a:p>
        </p:txBody>
      </p:sp>
      <p:sp>
        <p:nvSpPr>
          <p:cNvPr id="23" name="Text 16"/>
          <p:cNvSpPr/>
          <p:nvPr/>
        </p:nvSpPr>
        <p:spPr>
          <a:xfrm>
            <a:off x="793790" y="8943856"/>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Verified redundancy between discount_applied and promo_code_used fields; dropped promo_code_used to eliminate duplication</a:t>
            </a:r>
            <a:endParaRPr lang="en-US" sz="1750" dirty="0"/>
          </a:p>
        </p:txBody>
      </p:sp>
      <p:sp>
        <p:nvSpPr>
          <p:cNvPr id="24" name="Text 17"/>
          <p:cNvSpPr/>
          <p:nvPr/>
        </p:nvSpPr>
        <p:spPr>
          <a:xfrm>
            <a:off x="7428548" y="792408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Montserrat Light" pitchFamily="34" charset="0"/>
                <a:ea typeface="Montserrat Light" pitchFamily="34" charset="-122"/>
                <a:cs typeface="Montserrat Light" pitchFamily="34" charset="-120"/>
              </a:rPr>
              <a:t>06</a:t>
            </a:r>
            <a:endParaRPr lang="en-US" sz="1750" dirty="0"/>
          </a:p>
        </p:txBody>
      </p:sp>
      <p:pic>
        <p:nvPicPr>
          <p:cNvPr id="25" name="Image 5" descr="preencoded.png"/>
          <p:cNvPicPr>
            <a:picLocks noChangeAspect="1"/>
          </p:cNvPicPr>
          <p:nvPr/>
        </p:nvPicPr>
        <p:blipFill>
          <a:blip r:embed="rId3"/>
          <a:stretch>
            <a:fillRect/>
          </a:stretch>
        </p:blipFill>
        <p:spPr>
          <a:xfrm>
            <a:off x="7428548" y="8256508"/>
            <a:ext cx="6408063" cy="30480"/>
          </a:xfrm>
          <a:prstGeom prst="rect">
            <a:avLst/>
          </a:prstGeom>
        </p:spPr>
      </p:pic>
      <p:sp>
        <p:nvSpPr>
          <p:cNvPr id="26" name="Text 18"/>
          <p:cNvSpPr/>
          <p:nvPr/>
        </p:nvSpPr>
        <p:spPr>
          <a:xfrm>
            <a:off x="7428548" y="8453438"/>
            <a:ext cx="304228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Database Integration</a:t>
            </a:r>
            <a:endParaRPr lang="en-US" sz="2200" dirty="0"/>
          </a:p>
        </p:txBody>
      </p:sp>
      <p:sp>
        <p:nvSpPr>
          <p:cNvPr id="27" name="Text 19"/>
          <p:cNvSpPr/>
          <p:nvPr/>
        </p:nvSpPr>
        <p:spPr>
          <a:xfrm>
            <a:off x="7428548" y="8943856"/>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Connected Python script to PostgreSQL and loaded cleaned DataFrame into database for structured SQL analysis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87354"/>
            <a:ext cx="8151971"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Revenue Analysis by Gender</a:t>
            </a:r>
            <a:endParaRPr lang="en-US" sz="4450" dirty="0"/>
          </a:p>
        </p:txBody>
      </p:sp>
      <p:pic>
        <p:nvPicPr>
          <p:cNvPr id="3" name="Image 0" descr="preencoded.png"/>
          <p:cNvPicPr>
            <a:picLocks noChangeAspect="1"/>
          </p:cNvPicPr>
          <p:nvPr/>
        </p:nvPicPr>
        <p:blipFill>
          <a:blip r:embed="rId3"/>
          <a:stretch>
            <a:fillRect/>
          </a:stretch>
        </p:blipFill>
        <p:spPr>
          <a:xfrm>
            <a:off x="793790" y="2991445"/>
            <a:ext cx="6244709" cy="3239691"/>
          </a:xfrm>
          <a:prstGeom prst="rect">
            <a:avLst/>
          </a:prstGeom>
        </p:spPr>
      </p:pic>
      <p:sp>
        <p:nvSpPr>
          <p:cNvPr id="4" name="Shape 1"/>
          <p:cNvSpPr/>
          <p:nvPr/>
        </p:nvSpPr>
        <p:spPr>
          <a:xfrm>
            <a:off x="3039070" y="6261616"/>
            <a:ext cx="226814" cy="226814"/>
          </a:xfrm>
          <a:prstGeom prst="roundRect">
            <a:avLst>
              <a:gd name="adj" fmla="val 8063"/>
            </a:avLst>
          </a:prstGeom>
          <a:solidFill>
            <a:srgbClr val="1D202F"/>
          </a:solidFill>
          <a:ln/>
        </p:spPr>
      </p:sp>
      <p:sp>
        <p:nvSpPr>
          <p:cNvPr id="5" name="Text 2"/>
          <p:cNvSpPr/>
          <p:nvPr/>
        </p:nvSpPr>
        <p:spPr>
          <a:xfrm>
            <a:off x="3326844" y="6261616"/>
            <a:ext cx="513040" cy="226814"/>
          </a:xfrm>
          <a:prstGeom prst="rect">
            <a:avLst/>
          </a:prstGeom>
          <a:noFill/>
          <a:ln/>
        </p:spPr>
        <p:txBody>
          <a:bodyPr wrap="none" lIns="0" tIns="0" rIns="0" bIns="0" rtlCol="0" anchor="t"/>
          <a:lstStyle/>
          <a:p>
            <a:pPr marL="0" indent="0" algn="l">
              <a:lnSpc>
                <a:spcPts val="1750"/>
              </a:lnSpc>
              <a:buNone/>
            </a:pPr>
            <a:r>
              <a:rPr lang="en-US" sz="1750" dirty="0">
                <a:solidFill>
                  <a:srgbClr val="3D3E44"/>
                </a:solidFill>
                <a:latin typeface="Inter Light" pitchFamily="34" charset="0"/>
                <a:ea typeface="Inter Light" pitchFamily="34" charset="-122"/>
                <a:cs typeface="Inter Light" pitchFamily="34" charset="-120"/>
              </a:rPr>
              <a:t>Male</a:t>
            </a:r>
            <a:endParaRPr lang="en-US" sz="1750" dirty="0"/>
          </a:p>
        </p:txBody>
      </p:sp>
      <p:sp>
        <p:nvSpPr>
          <p:cNvPr id="6" name="Shape 3"/>
          <p:cNvSpPr/>
          <p:nvPr/>
        </p:nvSpPr>
        <p:spPr>
          <a:xfrm>
            <a:off x="3992285" y="6261616"/>
            <a:ext cx="226814" cy="226814"/>
          </a:xfrm>
          <a:prstGeom prst="roundRect">
            <a:avLst>
              <a:gd name="adj" fmla="val 8063"/>
            </a:avLst>
          </a:prstGeom>
          <a:solidFill>
            <a:srgbClr val="676FA2"/>
          </a:solidFill>
          <a:ln/>
        </p:spPr>
      </p:sp>
      <p:sp>
        <p:nvSpPr>
          <p:cNvPr id="7" name="Text 4"/>
          <p:cNvSpPr/>
          <p:nvPr/>
        </p:nvSpPr>
        <p:spPr>
          <a:xfrm>
            <a:off x="4280059" y="6261616"/>
            <a:ext cx="762476" cy="226814"/>
          </a:xfrm>
          <a:prstGeom prst="rect">
            <a:avLst/>
          </a:prstGeom>
          <a:noFill/>
          <a:ln/>
        </p:spPr>
        <p:txBody>
          <a:bodyPr wrap="none" lIns="0" tIns="0" rIns="0" bIns="0" rtlCol="0" anchor="t"/>
          <a:lstStyle/>
          <a:p>
            <a:pPr marL="0" indent="0" algn="l">
              <a:lnSpc>
                <a:spcPts val="1750"/>
              </a:lnSpc>
              <a:buNone/>
            </a:pPr>
            <a:r>
              <a:rPr lang="en-US" sz="1750" dirty="0">
                <a:solidFill>
                  <a:srgbClr val="3D3E44"/>
                </a:solidFill>
                <a:latin typeface="Inter Light" pitchFamily="34" charset="0"/>
                <a:ea typeface="Inter Light" pitchFamily="34" charset="-122"/>
                <a:cs typeface="Inter Light" pitchFamily="34" charset="-120"/>
              </a:rPr>
              <a:t>Female</a:t>
            </a:r>
            <a:endParaRPr lang="en-US" sz="1750" dirty="0"/>
          </a:p>
        </p:txBody>
      </p:sp>
      <p:sp>
        <p:nvSpPr>
          <p:cNvPr id="8" name="Text 5"/>
          <p:cNvSpPr/>
          <p:nvPr/>
        </p:nvSpPr>
        <p:spPr>
          <a:xfrm>
            <a:off x="7599521" y="2963108"/>
            <a:ext cx="5392936" cy="425291"/>
          </a:xfrm>
          <a:prstGeom prst="rect">
            <a:avLst/>
          </a:prstGeom>
          <a:noFill/>
          <a:ln/>
        </p:spPr>
        <p:txBody>
          <a:bodyPr wrap="none" lIns="0" tIns="0" rIns="0" bIns="0" rtlCol="0" anchor="t"/>
          <a:lstStyle/>
          <a:p>
            <a:pPr marL="0" indent="0" algn="l">
              <a:lnSpc>
                <a:spcPts val="3300"/>
              </a:lnSpc>
              <a:buNone/>
            </a:pPr>
            <a:r>
              <a:rPr lang="en-US" sz="2650" dirty="0">
                <a:solidFill>
                  <a:srgbClr val="74767D"/>
                </a:solidFill>
                <a:latin typeface="Montserrat Medium" pitchFamily="34" charset="0"/>
                <a:ea typeface="Montserrat Medium" pitchFamily="34" charset="-122"/>
                <a:cs typeface="Montserrat Medium" pitchFamily="34" charset="-120"/>
              </a:rPr>
              <a:t>Male Customers Drive Revenue</a:t>
            </a:r>
            <a:endParaRPr lang="en-US" sz="2650" dirty="0"/>
          </a:p>
        </p:txBody>
      </p:sp>
      <p:sp>
        <p:nvSpPr>
          <p:cNvPr id="9" name="Text 6"/>
          <p:cNvSpPr/>
          <p:nvPr/>
        </p:nvSpPr>
        <p:spPr>
          <a:xfrm>
            <a:off x="7599521" y="3615214"/>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Male customers generated </a:t>
            </a:r>
            <a:r>
              <a:rPr lang="en-US" sz="1750" b="1" dirty="0">
                <a:solidFill>
                  <a:srgbClr val="C6C9DC"/>
                </a:solidFill>
                <a:latin typeface="Inter Light" pitchFamily="34" charset="0"/>
                <a:ea typeface="Inter Light" pitchFamily="34" charset="-122"/>
                <a:cs typeface="Inter Light" pitchFamily="34" charset="-120"/>
              </a:rPr>
              <a:t>$157,890</a:t>
            </a:r>
            <a:r>
              <a:rPr lang="en-US" sz="1750" dirty="0">
                <a:solidFill>
                  <a:srgbClr val="3D3E44"/>
                </a:solidFill>
                <a:latin typeface="Inter Light" pitchFamily="34" charset="0"/>
                <a:ea typeface="Inter Light" pitchFamily="34" charset="-122"/>
                <a:cs typeface="Inter Light" pitchFamily="34" charset="-120"/>
              </a:rPr>
              <a:t> in total revenue compared to </a:t>
            </a:r>
            <a:r>
              <a:rPr lang="en-US" sz="1750" b="1" dirty="0">
                <a:solidFill>
                  <a:srgbClr val="3D3E44"/>
                </a:solidFill>
                <a:latin typeface="Inter Light" pitchFamily="34" charset="0"/>
                <a:ea typeface="Inter Light" pitchFamily="34" charset="-122"/>
                <a:cs typeface="Inter Light" pitchFamily="34" charset="-120"/>
              </a:rPr>
              <a:t>$75,191</a:t>
            </a:r>
            <a:r>
              <a:rPr lang="en-US" sz="1750" dirty="0">
                <a:solidFill>
                  <a:srgbClr val="3D3E44"/>
                </a:solidFill>
                <a:latin typeface="Inter Light" pitchFamily="34" charset="0"/>
                <a:ea typeface="Inter Light" pitchFamily="34" charset="-122"/>
                <a:cs typeface="Inter Light" pitchFamily="34" charset="-120"/>
              </a:rPr>
              <a:t> from female customers, representing a significant 68% of total revenue despite making up 68% of the customer base.</a:t>
            </a:r>
            <a:endParaRPr lang="en-US" sz="1750" dirty="0"/>
          </a:p>
        </p:txBody>
      </p:sp>
      <p:sp>
        <p:nvSpPr>
          <p:cNvPr id="10" name="Text 7"/>
          <p:cNvSpPr/>
          <p:nvPr/>
        </p:nvSpPr>
        <p:spPr>
          <a:xfrm>
            <a:off x="7599521" y="5270897"/>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This gender distribution suggests opportunities for targeted marketing campaigns to better engage female customers and balance revenue streams across demographics.</a:t>
            </a:r>
            <a:endParaRPr lang="en-US" sz="1750" dirty="0"/>
          </a:p>
        </p:txBody>
      </p:sp>
      <p:sp>
        <p:nvSpPr>
          <p:cNvPr id="11" name="Shape 8"/>
          <p:cNvSpPr/>
          <p:nvPr/>
        </p:nvSpPr>
        <p:spPr>
          <a:xfrm>
            <a:off x="7599521" y="6977658"/>
            <a:ext cx="6244709" cy="2052518"/>
          </a:xfrm>
          <a:prstGeom prst="roundRect">
            <a:avLst>
              <a:gd name="adj" fmla="val 9946"/>
            </a:avLst>
          </a:prstGeom>
          <a:solidFill>
            <a:srgbClr val="D0D2E2"/>
          </a:solidFill>
          <a:ln/>
        </p:spPr>
      </p:sp>
      <p:pic>
        <p:nvPicPr>
          <p:cNvPr id="12" name="Image 1" descr="preencoded.png"/>
          <p:cNvPicPr>
            <a:picLocks noChangeAspect="1"/>
          </p:cNvPicPr>
          <p:nvPr/>
        </p:nvPicPr>
        <p:blipFill>
          <a:blip r:embed="rId4"/>
          <a:stretch>
            <a:fillRect/>
          </a:stretch>
        </p:blipFill>
        <p:spPr>
          <a:xfrm>
            <a:off x="7826335" y="7321748"/>
            <a:ext cx="283488" cy="226814"/>
          </a:xfrm>
          <a:prstGeom prst="rect">
            <a:avLst/>
          </a:prstGeom>
        </p:spPr>
      </p:pic>
      <p:sp>
        <p:nvSpPr>
          <p:cNvPr id="13" name="Text 9"/>
          <p:cNvSpPr/>
          <p:nvPr/>
        </p:nvSpPr>
        <p:spPr>
          <a:xfrm>
            <a:off x="8336637" y="7261146"/>
            <a:ext cx="5280779" cy="1451610"/>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Inter Light" pitchFamily="34" charset="0"/>
                <a:ea typeface="Inter Light" pitchFamily="34" charset="-122"/>
                <a:cs typeface="Inter Light" pitchFamily="34" charset="-120"/>
              </a:rPr>
              <a:t>Strategic Insight:</a:t>
            </a:r>
            <a:r>
              <a:rPr lang="en-US" sz="1750" dirty="0">
                <a:solidFill>
                  <a:srgbClr val="000000"/>
                </a:solidFill>
                <a:latin typeface="Inter Light" pitchFamily="34" charset="0"/>
                <a:ea typeface="Inter Light" pitchFamily="34" charset="-122"/>
                <a:cs typeface="Inter Light" pitchFamily="34" charset="-120"/>
              </a:rPr>
              <a:t> Consider developing gender-specific product lines and marketing strategies to increase female customer engagement and spending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55890"/>
            <a:ext cx="7695605"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High-Value Discount Users</a:t>
            </a:r>
            <a:endParaRPr lang="en-US" sz="4450" dirty="0"/>
          </a:p>
        </p:txBody>
      </p:sp>
      <p:sp>
        <p:nvSpPr>
          <p:cNvPr id="3" name="Text 1"/>
          <p:cNvSpPr/>
          <p:nvPr/>
        </p:nvSpPr>
        <p:spPr>
          <a:xfrm>
            <a:off x="793790" y="351829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We identified a valuable customer segment: </a:t>
            </a:r>
            <a:r>
              <a:rPr lang="en-US" sz="1750" b="1" dirty="0">
                <a:solidFill>
                  <a:srgbClr val="C6C9DC"/>
                </a:solidFill>
                <a:latin typeface="Inter Light" pitchFamily="34" charset="0"/>
                <a:ea typeface="Inter Light" pitchFamily="34" charset="-122"/>
                <a:cs typeface="Inter Light" pitchFamily="34" charset="-120"/>
              </a:rPr>
              <a:t>839 customers</a:t>
            </a:r>
            <a:r>
              <a:rPr lang="en-US" sz="1750" dirty="0">
                <a:solidFill>
                  <a:srgbClr val="3D3E44"/>
                </a:solidFill>
                <a:latin typeface="Inter Light" pitchFamily="34" charset="0"/>
                <a:ea typeface="Inter Light" pitchFamily="34" charset="-122"/>
                <a:cs typeface="Inter Light" pitchFamily="34" charset="-120"/>
              </a:rPr>
              <a:t> who used discounts but still spent above the average purchase amount of $59.76. This represents 21.5% of all customers and reveals a sophisticated shopper profile.</a:t>
            </a:r>
            <a:endParaRPr lang="en-US" sz="1750" dirty="0"/>
          </a:p>
        </p:txBody>
      </p:sp>
      <p:sp>
        <p:nvSpPr>
          <p:cNvPr id="4" name="Shape 2"/>
          <p:cNvSpPr/>
          <p:nvPr/>
        </p:nvSpPr>
        <p:spPr>
          <a:xfrm>
            <a:off x="793790" y="4499253"/>
            <a:ext cx="4196358" cy="3136702"/>
          </a:xfrm>
          <a:prstGeom prst="roundRect">
            <a:avLst>
              <a:gd name="adj" fmla="val 6508"/>
            </a:avLst>
          </a:prstGeom>
          <a:solidFill>
            <a:srgbClr val="EFF0F6"/>
          </a:solidFill>
          <a:ln w="7620">
            <a:solidFill>
              <a:srgbClr val="C5C7D2"/>
            </a:solidFill>
            <a:prstDash val="solid"/>
          </a:ln>
        </p:spPr>
      </p:sp>
      <p:sp>
        <p:nvSpPr>
          <p:cNvPr id="5" name="Text 3"/>
          <p:cNvSpPr/>
          <p:nvPr/>
        </p:nvSpPr>
        <p:spPr>
          <a:xfrm>
            <a:off x="1028224" y="473368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Strategic Shoppers</a:t>
            </a:r>
            <a:endParaRPr lang="en-US" sz="2200" dirty="0"/>
          </a:p>
        </p:txBody>
      </p:sp>
      <p:sp>
        <p:nvSpPr>
          <p:cNvPr id="6" name="Text 4"/>
          <p:cNvSpPr/>
          <p:nvPr/>
        </p:nvSpPr>
        <p:spPr>
          <a:xfrm>
            <a:off x="1028224" y="5224105"/>
            <a:ext cx="3727490" cy="217741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These customers actively seek value through discounts while maintaining high purchase amounts, indicating they're not just bargain hunters but strategic buyers</a:t>
            </a:r>
            <a:endParaRPr lang="en-US" sz="1750" dirty="0"/>
          </a:p>
        </p:txBody>
      </p:sp>
      <p:sp>
        <p:nvSpPr>
          <p:cNvPr id="7" name="Shape 5"/>
          <p:cNvSpPr/>
          <p:nvPr/>
        </p:nvSpPr>
        <p:spPr>
          <a:xfrm>
            <a:off x="5216962" y="4499253"/>
            <a:ext cx="4196358" cy="3136702"/>
          </a:xfrm>
          <a:prstGeom prst="roundRect">
            <a:avLst>
              <a:gd name="adj" fmla="val 6508"/>
            </a:avLst>
          </a:prstGeom>
          <a:solidFill>
            <a:srgbClr val="EFF0F6"/>
          </a:solidFill>
          <a:ln w="7620">
            <a:solidFill>
              <a:srgbClr val="C5C7D2"/>
            </a:solidFill>
            <a:prstDash val="solid"/>
          </a:ln>
        </p:spPr>
      </p:sp>
      <p:sp>
        <p:nvSpPr>
          <p:cNvPr id="8" name="Text 6"/>
          <p:cNvSpPr/>
          <p:nvPr/>
        </p:nvSpPr>
        <p:spPr>
          <a:xfrm>
            <a:off x="5451396" y="4733687"/>
            <a:ext cx="3201829"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Premium Opportunity</a:t>
            </a:r>
            <a:endParaRPr lang="en-US" sz="2200" dirty="0"/>
          </a:p>
        </p:txBody>
      </p:sp>
      <p:sp>
        <p:nvSpPr>
          <p:cNvPr id="9" name="Text 7"/>
          <p:cNvSpPr/>
          <p:nvPr/>
        </p:nvSpPr>
        <p:spPr>
          <a:xfrm>
            <a:off x="5451396" y="5224105"/>
            <a:ext cx="3727490" cy="1814512"/>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Purchase amounts ranged from $62 to $97, well above average, suggesting these customers buy premium items even with discounts applied</a:t>
            </a:r>
            <a:endParaRPr lang="en-US" sz="1750" dirty="0"/>
          </a:p>
        </p:txBody>
      </p:sp>
      <p:sp>
        <p:nvSpPr>
          <p:cNvPr id="10" name="Shape 8"/>
          <p:cNvSpPr/>
          <p:nvPr/>
        </p:nvSpPr>
        <p:spPr>
          <a:xfrm>
            <a:off x="9640133" y="4499253"/>
            <a:ext cx="4196358" cy="3136702"/>
          </a:xfrm>
          <a:prstGeom prst="roundRect">
            <a:avLst>
              <a:gd name="adj" fmla="val 6508"/>
            </a:avLst>
          </a:prstGeom>
          <a:solidFill>
            <a:srgbClr val="EFF0F6"/>
          </a:solidFill>
          <a:ln w="7620">
            <a:solidFill>
              <a:srgbClr val="C5C7D2"/>
            </a:solidFill>
            <a:prstDash val="solid"/>
          </a:ln>
        </p:spPr>
      </p:sp>
      <p:sp>
        <p:nvSpPr>
          <p:cNvPr id="11" name="Text 9"/>
          <p:cNvSpPr/>
          <p:nvPr/>
        </p:nvSpPr>
        <p:spPr>
          <a:xfrm>
            <a:off x="9874568" y="473368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Loyalty Potential</a:t>
            </a:r>
            <a:endParaRPr lang="en-US" sz="2200" dirty="0"/>
          </a:p>
        </p:txBody>
      </p:sp>
      <p:sp>
        <p:nvSpPr>
          <p:cNvPr id="12" name="Text 10"/>
          <p:cNvSpPr/>
          <p:nvPr/>
        </p:nvSpPr>
        <p:spPr>
          <a:xfrm>
            <a:off x="9874568" y="5224105"/>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This segment represents ideal candidates for loyalty programs that combine exclusive discounts with premium product access</a:t>
            </a:r>
            <a:endParaRPr lang="en-US" sz="1750" dirty="0"/>
          </a:p>
        </p:txBody>
      </p:sp>
      <p:sp>
        <p:nvSpPr>
          <p:cNvPr id="13" name="Text 11"/>
          <p:cNvSpPr/>
          <p:nvPr/>
        </p:nvSpPr>
        <p:spPr>
          <a:xfrm>
            <a:off x="793790" y="7891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Understanding this segment helps optimize discount strategies to drive revenue without eroding margins. These customers prove that discounts can attract high-value purchases when applied strategically.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76131" y="374094"/>
            <a:ext cx="6887289" cy="425172"/>
          </a:xfrm>
          <a:prstGeom prst="rect">
            <a:avLst/>
          </a:prstGeom>
          <a:noFill/>
          <a:ln/>
        </p:spPr>
        <p:txBody>
          <a:bodyPr wrap="none" lIns="0" tIns="0" rIns="0" bIns="0" rtlCol="0" anchor="t"/>
          <a:lstStyle/>
          <a:p>
            <a:pPr marL="0" indent="0" algn="l">
              <a:lnSpc>
                <a:spcPts val="3300"/>
              </a:lnSpc>
              <a:buNone/>
            </a:pPr>
            <a:r>
              <a:rPr lang="en-US" sz="2650" dirty="0">
                <a:solidFill>
                  <a:srgbClr val="74767D"/>
                </a:solidFill>
                <a:latin typeface="Montserrat Medium" pitchFamily="34" charset="0"/>
                <a:ea typeface="Montserrat Medium" pitchFamily="34" charset="-122"/>
                <a:cs typeface="Montserrat Medium" pitchFamily="34" charset="-120"/>
              </a:rPr>
              <a:t>Top-Rated Products &amp; Shipping Insights</a:t>
            </a:r>
            <a:endParaRPr lang="en-US" sz="2650" dirty="0"/>
          </a:p>
        </p:txBody>
      </p:sp>
      <p:sp>
        <p:nvSpPr>
          <p:cNvPr id="3" name="Text 1"/>
          <p:cNvSpPr/>
          <p:nvPr/>
        </p:nvSpPr>
        <p:spPr>
          <a:xfrm>
            <a:off x="476131" y="1139190"/>
            <a:ext cx="2494240" cy="255032"/>
          </a:xfrm>
          <a:prstGeom prst="rect">
            <a:avLst/>
          </a:prstGeom>
          <a:noFill/>
          <a:ln/>
        </p:spPr>
        <p:txBody>
          <a:bodyPr wrap="none" lIns="0" tIns="0" rIns="0" bIns="0" rtlCol="0" anchor="t"/>
          <a:lstStyle/>
          <a:p>
            <a:pPr marL="0" indent="0" algn="l">
              <a:lnSpc>
                <a:spcPts val="2000"/>
              </a:lnSpc>
              <a:buNone/>
            </a:pPr>
            <a:r>
              <a:rPr lang="en-US" sz="1600" dirty="0">
                <a:solidFill>
                  <a:srgbClr val="74767D"/>
                </a:solidFill>
                <a:latin typeface="Montserrat Medium" pitchFamily="34" charset="0"/>
                <a:ea typeface="Montserrat Medium" pitchFamily="34" charset="-122"/>
                <a:cs typeface="Montserrat Medium" pitchFamily="34" charset="-120"/>
              </a:rPr>
              <a:t>Highest-Rated Products</a:t>
            </a:r>
            <a:endParaRPr lang="en-US" sz="1600" dirty="0"/>
          </a:p>
        </p:txBody>
      </p:sp>
      <p:sp>
        <p:nvSpPr>
          <p:cNvPr id="4" name="Shape 2"/>
          <p:cNvSpPr/>
          <p:nvPr/>
        </p:nvSpPr>
        <p:spPr>
          <a:xfrm>
            <a:off x="476131" y="1547217"/>
            <a:ext cx="305991" cy="305991"/>
          </a:xfrm>
          <a:prstGeom prst="roundRect">
            <a:avLst>
              <a:gd name="adj" fmla="val 40014"/>
            </a:avLst>
          </a:prstGeom>
          <a:solidFill>
            <a:srgbClr val="EFF0F6"/>
          </a:solidFill>
          <a:ln w="7620">
            <a:solidFill>
              <a:srgbClr val="C5C7D2"/>
            </a:solidFill>
            <a:prstDash val="solid"/>
          </a:ln>
        </p:spPr>
      </p:sp>
      <p:sp>
        <p:nvSpPr>
          <p:cNvPr id="5" name="Text 3"/>
          <p:cNvSpPr/>
          <p:nvPr/>
        </p:nvSpPr>
        <p:spPr>
          <a:xfrm>
            <a:off x="527149" y="1572697"/>
            <a:ext cx="203954" cy="255032"/>
          </a:xfrm>
          <a:prstGeom prst="rect">
            <a:avLst/>
          </a:prstGeom>
          <a:noFill/>
          <a:ln/>
        </p:spPr>
        <p:txBody>
          <a:bodyPr wrap="none" lIns="0" tIns="0" rIns="0" bIns="0" rtlCol="0" anchor="t"/>
          <a:lstStyle/>
          <a:p>
            <a:pPr marL="0" indent="0" algn="ctr">
              <a:lnSpc>
                <a:spcPts val="1600"/>
              </a:lnSpc>
              <a:buNone/>
            </a:pPr>
            <a:r>
              <a:rPr lang="en-US" sz="1600" dirty="0">
                <a:solidFill>
                  <a:srgbClr val="3D3E44"/>
                </a:solidFill>
                <a:latin typeface="Montserrat Medium" pitchFamily="34" charset="0"/>
                <a:ea typeface="Montserrat Medium" pitchFamily="34" charset="-122"/>
                <a:cs typeface="Montserrat Medium" pitchFamily="34" charset="-120"/>
              </a:rPr>
              <a:t>1</a:t>
            </a:r>
            <a:endParaRPr lang="en-US" sz="1600" dirty="0"/>
          </a:p>
        </p:txBody>
      </p:sp>
      <p:sp>
        <p:nvSpPr>
          <p:cNvPr id="6" name="Text 4"/>
          <p:cNvSpPr/>
          <p:nvPr/>
        </p:nvSpPr>
        <p:spPr>
          <a:xfrm>
            <a:off x="918091" y="1593890"/>
            <a:ext cx="1700451" cy="212527"/>
          </a:xfrm>
          <a:prstGeom prst="rect">
            <a:avLst/>
          </a:prstGeom>
          <a:noFill/>
          <a:ln/>
        </p:spPr>
        <p:txBody>
          <a:bodyPr wrap="none" lIns="0" tIns="0" rIns="0" bIns="0" rtlCol="0" anchor="t"/>
          <a:lstStyle/>
          <a:p>
            <a:pPr marL="0" indent="0" algn="l">
              <a:lnSpc>
                <a:spcPts val="1650"/>
              </a:lnSpc>
              <a:buNone/>
            </a:pPr>
            <a:r>
              <a:rPr lang="en-US" sz="1300" dirty="0">
                <a:solidFill>
                  <a:srgbClr val="3D3E44"/>
                </a:solidFill>
                <a:latin typeface="Montserrat Medium" pitchFamily="34" charset="0"/>
                <a:ea typeface="Montserrat Medium" pitchFamily="34" charset="-122"/>
                <a:cs typeface="Montserrat Medium" pitchFamily="34" charset="-120"/>
              </a:rPr>
              <a:t>Gloves</a:t>
            </a:r>
            <a:endParaRPr lang="en-US" sz="1300" dirty="0"/>
          </a:p>
        </p:txBody>
      </p:sp>
      <p:sp>
        <p:nvSpPr>
          <p:cNvPr id="7" name="Text 5"/>
          <p:cNvSpPr/>
          <p:nvPr/>
        </p:nvSpPr>
        <p:spPr>
          <a:xfrm>
            <a:off x="918091" y="1942386"/>
            <a:ext cx="6231255" cy="217646"/>
          </a:xfrm>
          <a:prstGeom prst="rect">
            <a:avLst/>
          </a:prstGeom>
          <a:noFill/>
          <a:ln/>
        </p:spPr>
        <p:txBody>
          <a:bodyPr wrap="none" lIns="0" tIns="0" rIns="0" bIns="0" rtlCol="0" anchor="t"/>
          <a:lstStyle/>
          <a:p>
            <a:pPr marL="0" indent="0" algn="l">
              <a:lnSpc>
                <a:spcPts val="1700"/>
              </a:lnSpc>
              <a:buNone/>
            </a:pPr>
            <a:r>
              <a:rPr lang="en-US" sz="1050" dirty="0">
                <a:solidFill>
                  <a:srgbClr val="3D3E44"/>
                </a:solidFill>
                <a:latin typeface="Inter Light" pitchFamily="34" charset="0"/>
                <a:ea typeface="Inter Light" pitchFamily="34" charset="-122"/>
                <a:cs typeface="Inter Light" pitchFamily="34" charset="-120"/>
              </a:rPr>
              <a:t>Average rating: </a:t>
            </a:r>
            <a:r>
              <a:rPr lang="en-US" sz="1050" b="1" dirty="0">
                <a:solidFill>
                  <a:srgbClr val="3D3E44"/>
                </a:solidFill>
                <a:latin typeface="Inter Light" pitchFamily="34" charset="0"/>
                <a:ea typeface="Inter Light" pitchFamily="34" charset="-122"/>
                <a:cs typeface="Inter Light" pitchFamily="34" charset="-120"/>
              </a:rPr>
              <a:t>3.86</a:t>
            </a:r>
            <a:endParaRPr lang="en-US" sz="1050" dirty="0"/>
          </a:p>
        </p:txBody>
      </p:sp>
      <p:sp>
        <p:nvSpPr>
          <p:cNvPr id="8" name="Shape 6"/>
          <p:cNvSpPr/>
          <p:nvPr/>
        </p:nvSpPr>
        <p:spPr>
          <a:xfrm>
            <a:off x="476131" y="2432090"/>
            <a:ext cx="305991" cy="305991"/>
          </a:xfrm>
          <a:prstGeom prst="roundRect">
            <a:avLst>
              <a:gd name="adj" fmla="val 40014"/>
            </a:avLst>
          </a:prstGeom>
          <a:solidFill>
            <a:srgbClr val="EFF0F6"/>
          </a:solidFill>
          <a:ln w="7620">
            <a:solidFill>
              <a:srgbClr val="C5C7D2"/>
            </a:solidFill>
            <a:prstDash val="solid"/>
          </a:ln>
        </p:spPr>
      </p:sp>
      <p:sp>
        <p:nvSpPr>
          <p:cNvPr id="9" name="Text 7"/>
          <p:cNvSpPr/>
          <p:nvPr/>
        </p:nvSpPr>
        <p:spPr>
          <a:xfrm>
            <a:off x="527149" y="2457569"/>
            <a:ext cx="203954" cy="255032"/>
          </a:xfrm>
          <a:prstGeom prst="rect">
            <a:avLst/>
          </a:prstGeom>
          <a:noFill/>
          <a:ln/>
        </p:spPr>
        <p:txBody>
          <a:bodyPr wrap="none" lIns="0" tIns="0" rIns="0" bIns="0" rtlCol="0" anchor="t"/>
          <a:lstStyle/>
          <a:p>
            <a:pPr marL="0" indent="0" algn="ctr">
              <a:lnSpc>
                <a:spcPts val="1600"/>
              </a:lnSpc>
              <a:buNone/>
            </a:pPr>
            <a:r>
              <a:rPr lang="en-US" sz="1600" dirty="0">
                <a:solidFill>
                  <a:srgbClr val="3D3E44"/>
                </a:solidFill>
                <a:latin typeface="Montserrat Medium" pitchFamily="34" charset="0"/>
                <a:ea typeface="Montserrat Medium" pitchFamily="34" charset="-122"/>
                <a:cs typeface="Montserrat Medium" pitchFamily="34" charset="-120"/>
              </a:rPr>
              <a:t>2</a:t>
            </a:r>
            <a:endParaRPr lang="en-US" sz="1600" dirty="0"/>
          </a:p>
        </p:txBody>
      </p:sp>
      <p:sp>
        <p:nvSpPr>
          <p:cNvPr id="10" name="Text 8"/>
          <p:cNvSpPr/>
          <p:nvPr/>
        </p:nvSpPr>
        <p:spPr>
          <a:xfrm>
            <a:off x="918091" y="2478762"/>
            <a:ext cx="1700451" cy="212527"/>
          </a:xfrm>
          <a:prstGeom prst="rect">
            <a:avLst/>
          </a:prstGeom>
          <a:noFill/>
          <a:ln/>
        </p:spPr>
        <p:txBody>
          <a:bodyPr wrap="none" lIns="0" tIns="0" rIns="0" bIns="0" rtlCol="0" anchor="t"/>
          <a:lstStyle/>
          <a:p>
            <a:pPr marL="0" indent="0" algn="l">
              <a:lnSpc>
                <a:spcPts val="1650"/>
              </a:lnSpc>
              <a:buNone/>
            </a:pPr>
            <a:r>
              <a:rPr lang="en-US" sz="1300" dirty="0">
                <a:solidFill>
                  <a:srgbClr val="3D3E44"/>
                </a:solidFill>
                <a:latin typeface="Montserrat Medium" pitchFamily="34" charset="0"/>
                <a:ea typeface="Montserrat Medium" pitchFamily="34" charset="-122"/>
                <a:cs typeface="Montserrat Medium" pitchFamily="34" charset="-120"/>
              </a:rPr>
              <a:t>Sandals</a:t>
            </a:r>
            <a:endParaRPr lang="en-US" sz="1300" dirty="0"/>
          </a:p>
        </p:txBody>
      </p:sp>
      <p:sp>
        <p:nvSpPr>
          <p:cNvPr id="11" name="Text 9"/>
          <p:cNvSpPr/>
          <p:nvPr/>
        </p:nvSpPr>
        <p:spPr>
          <a:xfrm>
            <a:off x="918091" y="2827258"/>
            <a:ext cx="6231255" cy="217646"/>
          </a:xfrm>
          <a:prstGeom prst="rect">
            <a:avLst/>
          </a:prstGeom>
          <a:noFill/>
          <a:ln/>
        </p:spPr>
        <p:txBody>
          <a:bodyPr wrap="none" lIns="0" tIns="0" rIns="0" bIns="0" rtlCol="0" anchor="t"/>
          <a:lstStyle/>
          <a:p>
            <a:pPr marL="0" indent="0" algn="l">
              <a:lnSpc>
                <a:spcPts val="1700"/>
              </a:lnSpc>
              <a:buNone/>
            </a:pPr>
            <a:r>
              <a:rPr lang="en-US" sz="1050" dirty="0">
                <a:solidFill>
                  <a:srgbClr val="3D3E44"/>
                </a:solidFill>
                <a:latin typeface="Inter Light" pitchFamily="34" charset="0"/>
                <a:ea typeface="Inter Light" pitchFamily="34" charset="-122"/>
                <a:cs typeface="Inter Light" pitchFamily="34" charset="-120"/>
              </a:rPr>
              <a:t>Average rating: </a:t>
            </a:r>
            <a:r>
              <a:rPr lang="en-US" sz="1050" b="1" dirty="0">
                <a:solidFill>
                  <a:srgbClr val="3D3E44"/>
                </a:solidFill>
                <a:latin typeface="Inter Light" pitchFamily="34" charset="0"/>
                <a:ea typeface="Inter Light" pitchFamily="34" charset="-122"/>
                <a:cs typeface="Inter Light" pitchFamily="34" charset="-120"/>
              </a:rPr>
              <a:t>3.84</a:t>
            </a:r>
            <a:endParaRPr lang="en-US" sz="1050" dirty="0"/>
          </a:p>
        </p:txBody>
      </p:sp>
      <p:sp>
        <p:nvSpPr>
          <p:cNvPr id="12" name="Shape 10"/>
          <p:cNvSpPr/>
          <p:nvPr/>
        </p:nvSpPr>
        <p:spPr>
          <a:xfrm>
            <a:off x="476131" y="3316962"/>
            <a:ext cx="305991" cy="305991"/>
          </a:xfrm>
          <a:prstGeom prst="roundRect">
            <a:avLst>
              <a:gd name="adj" fmla="val 40014"/>
            </a:avLst>
          </a:prstGeom>
          <a:solidFill>
            <a:srgbClr val="EFF0F6"/>
          </a:solidFill>
          <a:ln w="7620">
            <a:solidFill>
              <a:srgbClr val="C5C7D2"/>
            </a:solidFill>
            <a:prstDash val="solid"/>
          </a:ln>
        </p:spPr>
      </p:sp>
      <p:sp>
        <p:nvSpPr>
          <p:cNvPr id="13" name="Text 11"/>
          <p:cNvSpPr/>
          <p:nvPr/>
        </p:nvSpPr>
        <p:spPr>
          <a:xfrm>
            <a:off x="527149" y="3342442"/>
            <a:ext cx="203954" cy="255032"/>
          </a:xfrm>
          <a:prstGeom prst="rect">
            <a:avLst/>
          </a:prstGeom>
          <a:noFill/>
          <a:ln/>
        </p:spPr>
        <p:txBody>
          <a:bodyPr wrap="none" lIns="0" tIns="0" rIns="0" bIns="0" rtlCol="0" anchor="t"/>
          <a:lstStyle/>
          <a:p>
            <a:pPr marL="0" indent="0" algn="ctr">
              <a:lnSpc>
                <a:spcPts val="1600"/>
              </a:lnSpc>
              <a:buNone/>
            </a:pPr>
            <a:r>
              <a:rPr lang="en-US" sz="1600" dirty="0">
                <a:solidFill>
                  <a:srgbClr val="3D3E44"/>
                </a:solidFill>
                <a:latin typeface="Montserrat Medium" pitchFamily="34" charset="0"/>
                <a:ea typeface="Montserrat Medium" pitchFamily="34" charset="-122"/>
                <a:cs typeface="Montserrat Medium" pitchFamily="34" charset="-120"/>
              </a:rPr>
              <a:t>3</a:t>
            </a:r>
            <a:endParaRPr lang="en-US" sz="1600" dirty="0"/>
          </a:p>
        </p:txBody>
      </p:sp>
      <p:sp>
        <p:nvSpPr>
          <p:cNvPr id="14" name="Text 12"/>
          <p:cNvSpPr/>
          <p:nvPr/>
        </p:nvSpPr>
        <p:spPr>
          <a:xfrm>
            <a:off x="918091" y="3363635"/>
            <a:ext cx="1700451" cy="212527"/>
          </a:xfrm>
          <a:prstGeom prst="rect">
            <a:avLst/>
          </a:prstGeom>
          <a:noFill/>
          <a:ln/>
        </p:spPr>
        <p:txBody>
          <a:bodyPr wrap="none" lIns="0" tIns="0" rIns="0" bIns="0" rtlCol="0" anchor="t"/>
          <a:lstStyle/>
          <a:p>
            <a:pPr marL="0" indent="0" algn="l">
              <a:lnSpc>
                <a:spcPts val="1650"/>
              </a:lnSpc>
              <a:buNone/>
            </a:pPr>
            <a:r>
              <a:rPr lang="en-US" sz="1300" dirty="0">
                <a:solidFill>
                  <a:srgbClr val="3D3E44"/>
                </a:solidFill>
                <a:latin typeface="Montserrat Medium" pitchFamily="34" charset="0"/>
                <a:ea typeface="Montserrat Medium" pitchFamily="34" charset="-122"/>
                <a:cs typeface="Montserrat Medium" pitchFamily="34" charset="-120"/>
              </a:rPr>
              <a:t>Boots</a:t>
            </a:r>
            <a:endParaRPr lang="en-US" sz="1300" dirty="0"/>
          </a:p>
        </p:txBody>
      </p:sp>
      <p:sp>
        <p:nvSpPr>
          <p:cNvPr id="15" name="Text 13"/>
          <p:cNvSpPr/>
          <p:nvPr/>
        </p:nvSpPr>
        <p:spPr>
          <a:xfrm>
            <a:off x="918091" y="3712131"/>
            <a:ext cx="6231255" cy="217646"/>
          </a:xfrm>
          <a:prstGeom prst="rect">
            <a:avLst/>
          </a:prstGeom>
          <a:noFill/>
          <a:ln/>
        </p:spPr>
        <p:txBody>
          <a:bodyPr wrap="none" lIns="0" tIns="0" rIns="0" bIns="0" rtlCol="0" anchor="t"/>
          <a:lstStyle/>
          <a:p>
            <a:pPr marL="0" indent="0" algn="l">
              <a:lnSpc>
                <a:spcPts val="1700"/>
              </a:lnSpc>
              <a:buNone/>
            </a:pPr>
            <a:r>
              <a:rPr lang="en-US" sz="1050" dirty="0">
                <a:solidFill>
                  <a:srgbClr val="3D3E44"/>
                </a:solidFill>
                <a:latin typeface="Inter Light" pitchFamily="34" charset="0"/>
                <a:ea typeface="Inter Light" pitchFamily="34" charset="-122"/>
                <a:cs typeface="Inter Light" pitchFamily="34" charset="-120"/>
              </a:rPr>
              <a:t>Average rating: </a:t>
            </a:r>
            <a:r>
              <a:rPr lang="en-US" sz="1050" b="1" dirty="0">
                <a:solidFill>
                  <a:srgbClr val="3D3E44"/>
                </a:solidFill>
                <a:latin typeface="Inter Light" pitchFamily="34" charset="0"/>
                <a:ea typeface="Inter Light" pitchFamily="34" charset="-122"/>
                <a:cs typeface="Inter Light" pitchFamily="34" charset="-120"/>
              </a:rPr>
              <a:t>3.82</a:t>
            </a:r>
            <a:endParaRPr lang="en-US" sz="1050" dirty="0"/>
          </a:p>
        </p:txBody>
      </p:sp>
      <p:sp>
        <p:nvSpPr>
          <p:cNvPr id="16" name="Shape 14"/>
          <p:cNvSpPr/>
          <p:nvPr/>
        </p:nvSpPr>
        <p:spPr>
          <a:xfrm>
            <a:off x="476131" y="4201835"/>
            <a:ext cx="305991" cy="305991"/>
          </a:xfrm>
          <a:prstGeom prst="roundRect">
            <a:avLst>
              <a:gd name="adj" fmla="val 40014"/>
            </a:avLst>
          </a:prstGeom>
          <a:solidFill>
            <a:srgbClr val="EFF0F6"/>
          </a:solidFill>
          <a:ln w="7620">
            <a:solidFill>
              <a:srgbClr val="C5C7D2"/>
            </a:solidFill>
            <a:prstDash val="solid"/>
          </a:ln>
        </p:spPr>
      </p:sp>
      <p:sp>
        <p:nvSpPr>
          <p:cNvPr id="17" name="Text 15"/>
          <p:cNvSpPr/>
          <p:nvPr/>
        </p:nvSpPr>
        <p:spPr>
          <a:xfrm>
            <a:off x="527149" y="4227314"/>
            <a:ext cx="203954" cy="255032"/>
          </a:xfrm>
          <a:prstGeom prst="rect">
            <a:avLst/>
          </a:prstGeom>
          <a:noFill/>
          <a:ln/>
        </p:spPr>
        <p:txBody>
          <a:bodyPr wrap="none" lIns="0" tIns="0" rIns="0" bIns="0" rtlCol="0" anchor="t"/>
          <a:lstStyle/>
          <a:p>
            <a:pPr marL="0" indent="0" algn="ctr">
              <a:lnSpc>
                <a:spcPts val="1600"/>
              </a:lnSpc>
              <a:buNone/>
            </a:pPr>
            <a:r>
              <a:rPr lang="en-US" sz="1600" dirty="0">
                <a:solidFill>
                  <a:srgbClr val="3D3E44"/>
                </a:solidFill>
                <a:latin typeface="Montserrat Medium" pitchFamily="34" charset="0"/>
                <a:ea typeface="Montserrat Medium" pitchFamily="34" charset="-122"/>
                <a:cs typeface="Montserrat Medium" pitchFamily="34" charset="-120"/>
              </a:rPr>
              <a:t>4</a:t>
            </a:r>
            <a:endParaRPr lang="en-US" sz="1600" dirty="0"/>
          </a:p>
        </p:txBody>
      </p:sp>
      <p:sp>
        <p:nvSpPr>
          <p:cNvPr id="18" name="Text 16"/>
          <p:cNvSpPr/>
          <p:nvPr/>
        </p:nvSpPr>
        <p:spPr>
          <a:xfrm>
            <a:off x="918091" y="4248507"/>
            <a:ext cx="1700451" cy="212527"/>
          </a:xfrm>
          <a:prstGeom prst="rect">
            <a:avLst/>
          </a:prstGeom>
          <a:noFill/>
          <a:ln/>
        </p:spPr>
        <p:txBody>
          <a:bodyPr wrap="none" lIns="0" tIns="0" rIns="0" bIns="0" rtlCol="0" anchor="t"/>
          <a:lstStyle/>
          <a:p>
            <a:pPr marL="0" indent="0" algn="l">
              <a:lnSpc>
                <a:spcPts val="1650"/>
              </a:lnSpc>
              <a:buNone/>
            </a:pPr>
            <a:r>
              <a:rPr lang="en-US" sz="1300" dirty="0">
                <a:solidFill>
                  <a:srgbClr val="3D3E44"/>
                </a:solidFill>
                <a:latin typeface="Montserrat Medium" pitchFamily="34" charset="0"/>
                <a:ea typeface="Montserrat Medium" pitchFamily="34" charset="-122"/>
                <a:cs typeface="Montserrat Medium" pitchFamily="34" charset="-120"/>
              </a:rPr>
              <a:t>Hat</a:t>
            </a:r>
            <a:endParaRPr lang="en-US" sz="1300" dirty="0"/>
          </a:p>
        </p:txBody>
      </p:sp>
      <p:sp>
        <p:nvSpPr>
          <p:cNvPr id="19" name="Text 17"/>
          <p:cNvSpPr/>
          <p:nvPr/>
        </p:nvSpPr>
        <p:spPr>
          <a:xfrm>
            <a:off x="918091" y="4597003"/>
            <a:ext cx="6231255" cy="217646"/>
          </a:xfrm>
          <a:prstGeom prst="rect">
            <a:avLst/>
          </a:prstGeom>
          <a:noFill/>
          <a:ln/>
        </p:spPr>
        <p:txBody>
          <a:bodyPr wrap="none" lIns="0" tIns="0" rIns="0" bIns="0" rtlCol="0" anchor="t"/>
          <a:lstStyle/>
          <a:p>
            <a:pPr marL="0" indent="0" algn="l">
              <a:lnSpc>
                <a:spcPts val="1700"/>
              </a:lnSpc>
              <a:buNone/>
            </a:pPr>
            <a:r>
              <a:rPr lang="en-US" sz="1050" dirty="0">
                <a:solidFill>
                  <a:srgbClr val="3D3E44"/>
                </a:solidFill>
                <a:latin typeface="Inter Light" pitchFamily="34" charset="0"/>
                <a:ea typeface="Inter Light" pitchFamily="34" charset="-122"/>
                <a:cs typeface="Inter Light" pitchFamily="34" charset="-120"/>
              </a:rPr>
              <a:t>Average rating: </a:t>
            </a:r>
            <a:r>
              <a:rPr lang="en-US" sz="1050" b="1" dirty="0">
                <a:solidFill>
                  <a:srgbClr val="3D3E44"/>
                </a:solidFill>
                <a:latin typeface="Inter Light" pitchFamily="34" charset="0"/>
                <a:ea typeface="Inter Light" pitchFamily="34" charset="-122"/>
                <a:cs typeface="Inter Light" pitchFamily="34" charset="-120"/>
              </a:rPr>
              <a:t>3.80</a:t>
            </a:r>
            <a:endParaRPr lang="en-US" sz="1050" dirty="0"/>
          </a:p>
        </p:txBody>
      </p:sp>
      <p:sp>
        <p:nvSpPr>
          <p:cNvPr id="20" name="Shape 18"/>
          <p:cNvSpPr/>
          <p:nvPr/>
        </p:nvSpPr>
        <p:spPr>
          <a:xfrm>
            <a:off x="476131" y="5086707"/>
            <a:ext cx="305991" cy="305991"/>
          </a:xfrm>
          <a:prstGeom prst="roundRect">
            <a:avLst>
              <a:gd name="adj" fmla="val 40014"/>
            </a:avLst>
          </a:prstGeom>
          <a:solidFill>
            <a:srgbClr val="EFF0F6"/>
          </a:solidFill>
          <a:ln w="7620">
            <a:solidFill>
              <a:srgbClr val="C5C7D2"/>
            </a:solidFill>
            <a:prstDash val="solid"/>
          </a:ln>
        </p:spPr>
      </p:sp>
      <p:sp>
        <p:nvSpPr>
          <p:cNvPr id="21" name="Text 19"/>
          <p:cNvSpPr/>
          <p:nvPr/>
        </p:nvSpPr>
        <p:spPr>
          <a:xfrm>
            <a:off x="527149" y="5112187"/>
            <a:ext cx="203954" cy="255032"/>
          </a:xfrm>
          <a:prstGeom prst="rect">
            <a:avLst/>
          </a:prstGeom>
          <a:noFill/>
          <a:ln/>
        </p:spPr>
        <p:txBody>
          <a:bodyPr wrap="none" lIns="0" tIns="0" rIns="0" bIns="0" rtlCol="0" anchor="t"/>
          <a:lstStyle/>
          <a:p>
            <a:pPr marL="0" indent="0" algn="ctr">
              <a:lnSpc>
                <a:spcPts val="1600"/>
              </a:lnSpc>
              <a:buNone/>
            </a:pPr>
            <a:r>
              <a:rPr lang="en-US" sz="1600" dirty="0">
                <a:solidFill>
                  <a:srgbClr val="3D3E44"/>
                </a:solidFill>
                <a:latin typeface="Montserrat Medium" pitchFamily="34" charset="0"/>
                <a:ea typeface="Montserrat Medium" pitchFamily="34" charset="-122"/>
                <a:cs typeface="Montserrat Medium" pitchFamily="34" charset="-120"/>
              </a:rPr>
              <a:t>5</a:t>
            </a:r>
            <a:endParaRPr lang="en-US" sz="1600" dirty="0"/>
          </a:p>
        </p:txBody>
      </p:sp>
      <p:sp>
        <p:nvSpPr>
          <p:cNvPr id="22" name="Text 20"/>
          <p:cNvSpPr/>
          <p:nvPr/>
        </p:nvSpPr>
        <p:spPr>
          <a:xfrm>
            <a:off x="918091" y="5133380"/>
            <a:ext cx="1700451" cy="212527"/>
          </a:xfrm>
          <a:prstGeom prst="rect">
            <a:avLst/>
          </a:prstGeom>
          <a:noFill/>
          <a:ln/>
        </p:spPr>
        <p:txBody>
          <a:bodyPr wrap="none" lIns="0" tIns="0" rIns="0" bIns="0" rtlCol="0" anchor="t"/>
          <a:lstStyle/>
          <a:p>
            <a:pPr marL="0" indent="0" algn="l">
              <a:lnSpc>
                <a:spcPts val="1650"/>
              </a:lnSpc>
              <a:buNone/>
            </a:pPr>
            <a:r>
              <a:rPr lang="en-US" sz="1300" dirty="0">
                <a:solidFill>
                  <a:srgbClr val="3D3E44"/>
                </a:solidFill>
                <a:latin typeface="Montserrat Medium" pitchFamily="34" charset="0"/>
                <a:ea typeface="Montserrat Medium" pitchFamily="34" charset="-122"/>
                <a:cs typeface="Montserrat Medium" pitchFamily="34" charset="-120"/>
              </a:rPr>
              <a:t>Skirt</a:t>
            </a:r>
            <a:endParaRPr lang="en-US" sz="1300" dirty="0"/>
          </a:p>
        </p:txBody>
      </p:sp>
      <p:sp>
        <p:nvSpPr>
          <p:cNvPr id="23" name="Text 21"/>
          <p:cNvSpPr/>
          <p:nvPr/>
        </p:nvSpPr>
        <p:spPr>
          <a:xfrm>
            <a:off x="918091" y="5481876"/>
            <a:ext cx="6231255" cy="217646"/>
          </a:xfrm>
          <a:prstGeom prst="rect">
            <a:avLst/>
          </a:prstGeom>
          <a:noFill/>
          <a:ln/>
        </p:spPr>
        <p:txBody>
          <a:bodyPr wrap="none" lIns="0" tIns="0" rIns="0" bIns="0" rtlCol="0" anchor="t"/>
          <a:lstStyle/>
          <a:p>
            <a:pPr marL="0" indent="0" algn="l">
              <a:lnSpc>
                <a:spcPts val="1700"/>
              </a:lnSpc>
              <a:buNone/>
            </a:pPr>
            <a:r>
              <a:rPr lang="en-US" sz="1050" dirty="0">
                <a:solidFill>
                  <a:srgbClr val="3D3E44"/>
                </a:solidFill>
                <a:latin typeface="Inter Light" pitchFamily="34" charset="0"/>
                <a:ea typeface="Inter Light" pitchFamily="34" charset="-122"/>
                <a:cs typeface="Inter Light" pitchFamily="34" charset="-120"/>
              </a:rPr>
              <a:t>Average rating: </a:t>
            </a:r>
            <a:r>
              <a:rPr lang="en-US" sz="1050" b="1" dirty="0">
                <a:solidFill>
                  <a:srgbClr val="3D3E44"/>
                </a:solidFill>
                <a:latin typeface="Inter Light" pitchFamily="34" charset="0"/>
                <a:ea typeface="Inter Light" pitchFamily="34" charset="-122"/>
                <a:cs typeface="Inter Light" pitchFamily="34" charset="-120"/>
              </a:rPr>
              <a:t>3.78</a:t>
            </a:r>
            <a:endParaRPr lang="en-US" sz="1050" dirty="0"/>
          </a:p>
        </p:txBody>
      </p:sp>
      <p:sp>
        <p:nvSpPr>
          <p:cNvPr id="24" name="Text 22"/>
          <p:cNvSpPr/>
          <p:nvPr/>
        </p:nvSpPr>
        <p:spPr>
          <a:xfrm>
            <a:off x="476131" y="5852517"/>
            <a:ext cx="6673215" cy="435293"/>
          </a:xfrm>
          <a:prstGeom prst="rect">
            <a:avLst/>
          </a:prstGeom>
          <a:noFill/>
          <a:ln/>
        </p:spPr>
        <p:txBody>
          <a:bodyPr wrap="square" lIns="0" tIns="0" rIns="0" bIns="0" rtlCol="0" anchor="t"/>
          <a:lstStyle/>
          <a:p>
            <a:pPr marL="0" indent="0" algn="l">
              <a:lnSpc>
                <a:spcPts val="1700"/>
              </a:lnSpc>
              <a:buNone/>
            </a:pPr>
            <a:r>
              <a:rPr lang="en-US" sz="1050" dirty="0">
                <a:solidFill>
                  <a:srgbClr val="3D3E44"/>
                </a:solidFill>
                <a:latin typeface="Inter Light" pitchFamily="34" charset="0"/>
                <a:ea typeface="Inter Light" pitchFamily="34" charset="-122"/>
                <a:cs typeface="Inter Light" pitchFamily="34" charset="-120"/>
              </a:rPr>
              <a:t>These top-rated products should be featured prominently in marketing campaigns and product recommendations to leverage their strong customer satisfaction scores.</a:t>
            </a:r>
            <a:endParaRPr lang="en-US" sz="1050" dirty="0"/>
          </a:p>
        </p:txBody>
      </p:sp>
      <p:sp>
        <p:nvSpPr>
          <p:cNvPr id="25" name="Text 23"/>
          <p:cNvSpPr/>
          <p:nvPr/>
        </p:nvSpPr>
        <p:spPr>
          <a:xfrm>
            <a:off x="7488674" y="1139190"/>
            <a:ext cx="2385060" cy="255032"/>
          </a:xfrm>
          <a:prstGeom prst="rect">
            <a:avLst/>
          </a:prstGeom>
          <a:noFill/>
          <a:ln/>
        </p:spPr>
        <p:txBody>
          <a:bodyPr wrap="none" lIns="0" tIns="0" rIns="0" bIns="0" rtlCol="0" anchor="t"/>
          <a:lstStyle/>
          <a:p>
            <a:pPr marL="0" indent="0" algn="l">
              <a:lnSpc>
                <a:spcPts val="2000"/>
              </a:lnSpc>
              <a:buNone/>
            </a:pPr>
            <a:r>
              <a:rPr lang="en-US" sz="1600" dirty="0">
                <a:solidFill>
                  <a:srgbClr val="74767D"/>
                </a:solidFill>
                <a:latin typeface="Montserrat Medium" pitchFamily="34" charset="0"/>
                <a:ea typeface="Montserrat Medium" pitchFamily="34" charset="-122"/>
                <a:cs typeface="Montserrat Medium" pitchFamily="34" charset="-120"/>
              </a:rPr>
              <a:t>Shipping Type Analysis</a:t>
            </a:r>
            <a:endParaRPr lang="en-US" sz="1600" dirty="0"/>
          </a:p>
        </p:txBody>
      </p:sp>
      <p:pic>
        <p:nvPicPr>
          <p:cNvPr id="26" name="Image 0" descr="preencoded.png"/>
          <p:cNvPicPr>
            <a:picLocks noChangeAspect="1"/>
          </p:cNvPicPr>
          <p:nvPr/>
        </p:nvPicPr>
        <p:blipFill>
          <a:blip r:embed="rId3"/>
          <a:stretch>
            <a:fillRect/>
          </a:stretch>
        </p:blipFill>
        <p:spPr>
          <a:xfrm>
            <a:off x="7488674" y="1547217"/>
            <a:ext cx="6673215" cy="6673215"/>
          </a:xfrm>
          <a:prstGeom prst="rect">
            <a:avLst/>
          </a:prstGeom>
        </p:spPr>
      </p:pic>
      <p:sp>
        <p:nvSpPr>
          <p:cNvPr id="27" name="Text 24"/>
          <p:cNvSpPr/>
          <p:nvPr/>
        </p:nvSpPr>
        <p:spPr>
          <a:xfrm>
            <a:off x="7488674" y="8441412"/>
            <a:ext cx="6673215" cy="537329"/>
          </a:xfrm>
          <a:prstGeom prst="rect">
            <a:avLst/>
          </a:prstGeom>
          <a:noFill/>
          <a:ln/>
        </p:spPr>
        <p:txBody>
          <a:bodyPr wrap="none" lIns="0" tIns="0" rIns="0" bIns="0" rtlCol="0" anchor="t"/>
          <a:lstStyle/>
          <a:p>
            <a:pPr marL="0" indent="0" algn="ctr">
              <a:lnSpc>
                <a:spcPts val="4200"/>
              </a:lnSpc>
              <a:buNone/>
            </a:pPr>
            <a:r>
              <a:rPr lang="en-US" sz="4200" dirty="0">
                <a:solidFill>
                  <a:srgbClr val="3D3E44"/>
                </a:solidFill>
                <a:latin typeface="Montserrat Medium" pitchFamily="34" charset="0"/>
                <a:ea typeface="Montserrat Medium" pitchFamily="34" charset="-122"/>
                <a:cs typeface="Montserrat Medium" pitchFamily="34" charset="-120"/>
              </a:rPr>
              <a:t>$58.46</a:t>
            </a:r>
            <a:endParaRPr lang="en-US" sz="4200" dirty="0"/>
          </a:p>
        </p:txBody>
      </p:sp>
      <p:sp>
        <p:nvSpPr>
          <p:cNvPr id="28" name="Text 25"/>
          <p:cNvSpPr/>
          <p:nvPr/>
        </p:nvSpPr>
        <p:spPr>
          <a:xfrm>
            <a:off x="9975056" y="9148643"/>
            <a:ext cx="1700451" cy="212527"/>
          </a:xfrm>
          <a:prstGeom prst="rect">
            <a:avLst/>
          </a:prstGeom>
          <a:noFill/>
          <a:ln/>
        </p:spPr>
        <p:txBody>
          <a:bodyPr wrap="none" lIns="0" tIns="0" rIns="0" bIns="0" rtlCol="0" anchor="t"/>
          <a:lstStyle/>
          <a:p>
            <a:pPr marL="0" indent="0" algn="ctr">
              <a:lnSpc>
                <a:spcPts val="1650"/>
              </a:lnSpc>
              <a:buNone/>
            </a:pPr>
            <a:r>
              <a:rPr lang="en-US" sz="1300" dirty="0">
                <a:solidFill>
                  <a:srgbClr val="3D3E44"/>
                </a:solidFill>
                <a:latin typeface="Montserrat Medium" pitchFamily="34" charset="0"/>
                <a:ea typeface="Montserrat Medium" pitchFamily="34" charset="-122"/>
                <a:cs typeface="Montserrat Medium" pitchFamily="34" charset="-120"/>
              </a:rPr>
              <a:t>Standard Shipping</a:t>
            </a:r>
            <a:endParaRPr lang="en-US" sz="1300" dirty="0"/>
          </a:p>
        </p:txBody>
      </p:sp>
      <p:sp>
        <p:nvSpPr>
          <p:cNvPr id="29" name="Text 26"/>
          <p:cNvSpPr/>
          <p:nvPr/>
        </p:nvSpPr>
        <p:spPr>
          <a:xfrm>
            <a:off x="7488674" y="9497139"/>
            <a:ext cx="6673215" cy="217646"/>
          </a:xfrm>
          <a:prstGeom prst="rect">
            <a:avLst/>
          </a:prstGeom>
          <a:noFill/>
          <a:ln/>
        </p:spPr>
        <p:txBody>
          <a:bodyPr wrap="none" lIns="0" tIns="0" rIns="0" bIns="0" rtlCol="0" anchor="t"/>
          <a:lstStyle/>
          <a:p>
            <a:pPr marL="0" indent="0" algn="ctr">
              <a:lnSpc>
                <a:spcPts val="1700"/>
              </a:lnSpc>
              <a:buNone/>
            </a:pPr>
            <a:r>
              <a:rPr lang="en-US" sz="1050" dirty="0">
                <a:solidFill>
                  <a:srgbClr val="3D3E44"/>
                </a:solidFill>
                <a:latin typeface="Inter Light" pitchFamily="34" charset="0"/>
                <a:ea typeface="Inter Light" pitchFamily="34" charset="-122"/>
                <a:cs typeface="Inter Light" pitchFamily="34" charset="-120"/>
              </a:rPr>
              <a:t>Average purchase amount</a:t>
            </a:r>
            <a:endParaRPr lang="en-US" sz="1050" dirty="0"/>
          </a:p>
        </p:txBody>
      </p:sp>
      <p:sp>
        <p:nvSpPr>
          <p:cNvPr id="30" name="Text 27"/>
          <p:cNvSpPr/>
          <p:nvPr/>
        </p:nvSpPr>
        <p:spPr>
          <a:xfrm>
            <a:off x="7488674" y="10054828"/>
            <a:ext cx="6673215" cy="537329"/>
          </a:xfrm>
          <a:prstGeom prst="rect">
            <a:avLst/>
          </a:prstGeom>
          <a:noFill/>
          <a:ln/>
        </p:spPr>
        <p:txBody>
          <a:bodyPr wrap="none" lIns="0" tIns="0" rIns="0" bIns="0" rtlCol="0" anchor="t"/>
          <a:lstStyle/>
          <a:p>
            <a:pPr marL="0" indent="0" algn="ctr">
              <a:lnSpc>
                <a:spcPts val="4200"/>
              </a:lnSpc>
              <a:buNone/>
            </a:pPr>
            <a:r>
              <a:rPr lang="en-US" sz="4200" dirty="0">
                <a:solidFill>
                  <a:srgbClr val="3D3E44"/>
                </a:solidFill>
                <a:latin typeface="Montserrat Medium" pitchFamily="34" charset="0"/>
                <a:ea typeface="Montserrat Medium" pitchFamily="34" charset="-122"/>
                <a:cs typeface="Montserrat Medium" pitchFamily="34" charset="-120"/>
              </a:rPr>
              <a:t>$60.48</a:t>
            </a:r>
            <a:endParaRPr lang="en-US" sz="4200" dirty="0"/>
          </a:p>
        </p:txBody>
      </p:sp>
      <p:sp>
        <p:nvSpPr>
          <p:cNvPr id="31" name="Text 28"/>
          <p:cNvSpPr/>
          <p:nvPr/>
        </p:nvSpPr>
        <p:spPr>
          <a:xfrm>
            <a:off x="9975056" y="10762059"/>
            <a:ext cx="1700451" cy="212527"/>
          </a:xfrm>
          <a:prstGeom prst="rect">
            <a:avLst/>
          </a:prstGeom>
          <a:noFill/>
          <a:ln/>
        </p:spPr>
        <p:txBody>
          <a:bodyPr wrap="none" lIns="0" tIns="0" rIns="0" bIns="0" rtlCol="0" anchor="t"/>
          <a:lstStyle/>
          <a:p>
            <a:pPr marL="0" indent="0" algn="ctr">
              <a:lnSpc>
                <a:spcPts val="1650"/>
              </a:lnSpc>
              <a:buNone/>
            </a:pPr>
            <a:r>
              <a:rPr lang="en-US" sz="1300" dirty="0">
                <a:solidFill>
                  <a:srgbClr val="3D3E44"/>
                </a:solidFill>
                <a:latin typeface="Montserrat Medium" pitchFamily="34" charset="0"/>
                <a:ea typeface="Montserrat Medium" pitchFamily="34" charset="-122"/>
                <a:cs typeface="Montserrat Medium" pitchFamily="34" charset="-120"/>
              </a:rPr>
              <a:t>Express Shipping</a:t>
            </a:r>
            <a:endParaRPr lang="en-US" sz="1300" dirty="0"/>
          </a:p>
        </p:txBody>
      </p:sp>
      <p:sp>
        <p:nvSpPr>
          <p:cNvPr id="32" name="Text 29"/>
          <p:cNvSpPr/>
          <p:nvPr/>
        </p:nvSpPr>
        <p:spPr>
          <a:xfrm>
            <a:off x="7488674" y="11110555"/>
            <a:ext cx="6673215" cy="217646"/>
          </a:xfrm>
          <a:prstGeom prst="rect">
            <a:avLst/>
          </a:prstGeom>
          <a:noFill/>
          <a:ln/>
        </p:spPr>
        <p:txBody>
          <a:bodyPr wrap="none" lIns="0" tIns="0" rIns="0" bIns="0" rtlCol="0" anchor="t"/>
          <a:lstStyle/>
          <a:p>
            <a:pPr marL="0" indent="0" algn="ctr">
              <a:lnSpc>
                <a:spcPts val="1700"/>
              </a:lnSpc>
              <a:buNone/>
            </a:pPr>
            <a:r>
              <a:rPr lang="en-US" sz="1050" dirty="0">
                <a:solidFill>
                  <a:srgbClr val="3D3E44"/>
                </a:solidFill>
                <a:latin typeface="Inter Light" pitchFamily="34" charset="0"/>
                <a:ea typeface="Inter Light" pitchFamily="34" charset="-122"/>
                <a:cs typeface="Inter Light" pitchFamily="34" charset="-120"/>
              </a:rPr>
              <a:t>Average purchase amount</a:t>
            </a:r>
            <a:endParaRPr lang="en-US" sz="1050" dirty="0"/>
          </a:p>
        </p:txBody>
      </p:sp>
      <p:sp>
        <p:nvSpPr>
          <p:cNvPr id="33" name="Text 30"/>
          <p:cNvSpPr/>
          <p:nvPr/>
        </p:nvSpPr>
        <p:spPr>
          <a:xfrm>
            <a:off x="7488674" y="11481197"/>
            <a:ext cx="6673215" cy="435293"/>
          </a:xfrm>
          <a:prstGeom prst="rect">
            <a:avLst/>
          </a:prstGeom>
          <a:noFill/>
          <a:ln/>
        </p:spPr>
        <p:txBody>
          <a:bodyPr wrap="square" lIns="0" tIns="0" rIns="0" bIns="0" rtlCol="0" anchor="t"/>
          <a:lstStyle/>
          <a:p>
            <a:pPr marL="0" indent="0" algn="l">
              <a:lnSpc>
                <a:spcPts val="1700"/>
              </a:lnSpc>
              <a:buNone/>
            </a:pPr>
            <a:r>
              <a:rPr lang="en-US" sz="1050" dirty="0">
                <a:solidFill>
                  <a:srgbClr val="3D3E44"/>
                </a:solidFill>
                <a:latin typeface="Inter Light" pitchFamily="34" charset="0"/>
                <a:ea typeface="Inter Light" pitchFamily="34" charset="-122"/>
                <a:cs typeface="Inter Light" pitchFamily="34" charset="-120"/>
              </a:rPr>
              <a:t>Express shipping customers spend </a:t>
            </a:r>
            <a:r>
              <a:rPr lang="en-US" sz="1050" b="1" dirty="0">
                <a:solidFill>
                  <a:srgbClr val="C6C9DC"/>
                </a:solidFill>
                <a:latin typeface="Inter Light" pitchFamily="34" charset="0"/>
                <a:ea typeface="Inter Light" pitchFamily="34" charset="-122"/>
                <a:cs typeface="Inter Light" pitchFamily="34" charset="-120"/>
              </a:rPr>
              <a:t>$2.02 more</a:t>
            </a:r>
            <a:r>
              <a:rPr lang="en-US" sz="1050" dirty="0">
                <a:solidFill>
                  <a:srgbClr val="3D3E44"/>
                </a:solidFill>
                <a:latin typeface="Inter Light" pitchFamily="34" charset="0"/>
                <a:ea typeface="Inter Light" pitchFamily="34" charset="-122"/>
                <a:cs typeface="Inter Light" pitchFamily="34" charset="-120"/>
              </a:rPr>
              <a:t> on average, suggesting they're willing to pay premium for faster delivery. This segment represents higher-value customers who prioritize convenience.</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27854"/>
            <a:ext cx="9255919"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Subscription Status Comparison</a:t>
            </a:r>
            <a:endParaRPr lang="en-US" sz="4450" dirty="0"/>
          </a:p>
        </p:txBody>
      </p:sp>
      <p:pic>
        <p:nvPicPr>
          <p:cNvPr id="3" name="Image 0" descr="preencoded.png"/>
          <p:cNvPicPr>
            <a:picLocks noChangeAspect="1"/>
          </p:cNvPicPr>
          <p:nvPr/>
        </p:nvPicPr>
        <p:blipFill>
          <a:blip r:embed="rId3"/>
          <a:stretch>
            <a:fillRect/>
          </a:stretch>
        </p:blipFill>
        <p:spPr>
          <a:xfrm>
            <a:off x="793790" y="2231946"/>
            <a:ext cx="7604284" cy="3577828"/>
          </a:xfrm>
          <a:prstGeom prst="rect">
            <a:avLst/>
          </a:prstGeom>
        </p:spPr>
      </p:pic>
      <p:sp>
        <p:nvSpPr>
          <p:cNvPr id="4" name="Shape 1"/>
          <p:cNvSpPr/>
          <p:nvPr/>
        </p:nvSpPr>
        <p:spPr>
          <a:xfrm>
            <a:off x="2972753" y="5809774"/>
            <a:ext cx="226814" cy="226814"/>
          </a:xfrm>
          <a:prstGeom prst="roundRect">
            <a:avLst>
              <a:gd name="adj" fmla="val 8063"/>
            </a:avLst>
          </a:prstGeom>
          <a:solidFill>
            <a:srgbClr val="1D202F"/>
          </a:solidFill>
          <a:ln/>
        </p:spPr>
      </p:sp>
      <p:sp>
        <p:nvSpPr>
          <p:cNvPr id="5" name="Text 2"/>
          <p:cNvSpPr/>
          <p:nvPr/>
        </p:nvSpPr>
        <p:spPr>
          <a:xfrm>
            <a:off x="3260527" y="5809774"/>
            <a:ext cx="1259205" cy="226814"/>
          </a:xfrm>
          <a:prstGeom prst="rect">
            <a:avLst/>
          </a:prstGeom>
          <a:noFill/>
          <a:ln/>
        </p:spPr>
        <p:txBody>
          <a:bodyPr wrap="none" lIns="0" tIns="0" rIns="0" bIns="0" rtlCol="0" anchor="t"/>
          <a:lstStyle/>
          <a:p>
            <a:pPr marL="0" indent="0" algn="l">
              <a:lnSpc>
                <a:spcPts val="1750"/>
              </a:lnSpc>
              <a:buNone/>
            </a:pPr>
            <a:r>
              <a:rPr lang="en-US" sz="1750" dirty="0">
                <a:solidFill>
                  <a:srgbClr val="3D3E44"/>
                </a:solidFill>
                <a:latin typeface="Inter Light" pitchFamily="34" charset="0"/>
                <a:ea typeface="Inter Light" pitchFamily="34" charset="-122"/>
                <a:cs typeface="Inter Light" pitchFamily="34" charset="-120"/>
              </a:rPr>
              <a:t>Subscribers</a:t>
            </a:r>
            <a:endParaRPr lang="en-US" sz="1750" dirty="0"/>
          </a:p>
        </p:txBody>
      </p:sp>
      <p:sp>
        <p:nvSpPr>
          <p:cNvPr id="6" name="Shape 3"/>
          <p:cNvSpPr/>
          <p:nvPr/>
        </p:nvSpPr>
        <p:spPr>
          <a:xfrm>
            <a:off x="4672132" y="5809774"/>
            <a:ext cx="226814" cy="226814"/>
          </a:xfrm>
          <a:prstGeom prst="roundRect">
            <a:avLst>
              <a:gd name="adj" fmla="val 8063"/>
            </a:avLst>
          </a:prstGeom>
          <a:solidFill>
            <a:srgbClr val="4B517A"/>
          </a:solidFill>
          <a:ln/>
        </p:spPr>
      </p:sp>
      <p:sp>
        <p:nvSpPr>
          <p:cNvPr id="7" name="Text 4"/>
          <p:cNvSpPr/>
          <p:nvPr/>
        </p:nvSpPr>
        <p:spPr>
          <a:xfrm>
            <a:off x="4959906" y="5809774"/>
            <a:ext cx="1801654" cy="226814"/>
          </a:xfrm>
          <a:prstGeom prst="rect">
            <a:avLst/>
          </a:prstGeom>
          <a:noFill/>
          <a:ln/>
        </p:spPr>
        <p:txBody>
          <a:bodyPr wrap="none" lIns="0" tIns="0" rIns="0" bIns="0" rtlCol="0" anchor="t"/>
          <a:lstStyle/>
          <a:p>
            <a:pPr marL="0" indent="0" algn="l">
              <a:lnSpc>
                <a:spcPts val="1750"/>
              </a:lnSpc>
              <a:buNone/>
            </a:pPr>
            <a:r>
              <a:rPr lang="en-US" sz="1750" dirty="0">
                <a:solidFill>
                  <a:srgbClr val="3D3E44"/>
                </a:solidFill>
                <a:latin typeface="Inter Light" pitchFamily="34" charset="0"/>
                <a:ea typeface="Inter Light" pitchFamily="34" charset="-122"/>
                <a:cs typeface="Inter Light" pitchFamily="34" charset="-120"/>
              </a:rPr>
              <a:t>Non-Subscribers</a:t>
            </a:r>
            <a:endParaRPr lang="en-US" sz="1750" dirty="0"/>
          </a:p>
        </p:txBody>
      </p:sp>
      <p:sp>
        <p:nvSpPr>
          <p:cNvPr id="8" name="Text 5"/>
          <p:cNvSpPr/>
          <p:nvPr/>
        </p:nvSpPr>
        <p:spPr>
          <a:xfrm>
            <a:off x="8959096" y="2345293"/>
            <a:ext cx="4885015" cy="748427"/>
          </a:xfrm>
          <a:prstGeom prst="rect">
            <a:avLst/>
          </a:prstGeom>
          <a:noFill/>
          <a:ln/>
        </p:spPr>
        <p:txBody>
          <a:bodyPr wrap="none" lIns="0" tIns="0" rIns="0" bIns="0" rtlCol="0" anchor="t"/>
          <a:lstStyle/>
          <a:p>
            <a:pPr marL="0" indent="0" algn="ctr">
              <a:lnSpc>
                <a:spcPts val="5850"/>
              </a:lnSpc>
              <a:buNone/>
            </a:pPr>
            <a:r>
              <a:rPr lang="en-US" sz="5850" dirty="0">
                <a:solidFill>
                  <a:srgbClr val="3D3E44"/>
                </a:solidFill>
                <a:latin typeface="Montserrat Medium" pitchFamily="34" charset="0"/>
                <a:ea typeface="Montserrat Medium" pitchFamily="34" charset="-122"/>
                <a:cs typeface="Montserrat Medium" pitchFamily="34" charset="-120"/>
              </a:rPr>
              <a:t>1,053</a:t>
            </a:r>
            <a:endParaRPr lang="en-US" sz="5850" dirty="0"/>
          </a:p>
        </p:txBody>
      </p:sp>
      <p:sp>
        <p:nvSpPr>
          <p:cNvPr id="9" name="Text 6"/>
          <p:cNvSpPr/>
          <p:nvPr/>
        </p:nvSpPr>
        <p:spPr>
          <a:xfrm>
            <a:off x="9983986" y="337708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Subscribers</a:t>
            </a:r>
            <a:endParaRPr lang="en-US" sz="2200" dirty="0"/>
          </a:p>
        </p:txBody>
      </p:sp>
      <p:sp>
        <p:nvSpPr>
          <p:cNvPr id="10" name="Text 7"/>
          <p:cNvSpPr/>
          <p:nvPr/>
        </p:nvSpPr>
        <p:spPr>
          <a:xfrm>
            <a:off x="8959096" y="3958233"/>
            <a:ext cx="4885015" cy="362903"/>
          </a:xfrm>
          <a:prstGeom prst="rect">
            <a:avLst/>
          </a:prstGeom>
          <a:noFill/>
          <a:ln/>
        </p:spPr>
        <p:txBody>
          <a:bodyPr wrap="none" lIns="0" tIns="0" rIns="0" bIns="0" rtlCol="0" anchor="t"/>
          <a:lstStyle/>
          <a:p>
            <a:pPr marL="0" indent="0" algn="ctr">
              <a:lnSpc>
                <a:spcPts val="2850"/>
              </a:lnSpc>
              <a:buNone/>
            </a:pPr>
            <a:r>
              <a:rPr lang="en-US" sz="1750" dirty="0">
                <a:solidFill>
                  <a:srgbClr val="3D3E44"/>
                </a:solidFill>
                <a:latin typeface="Inter Light" pitchFamily="34" charset="0"/>
                <a:ea typeface="Inter Light" pitchFamily="34" charset="-122"/>
                <a:cs typeface="Inter Light" pitchFamily="34" charset="-120"/>
              </a:rPr>
              <a:t>27% of customer base</a:t>
            </a:r>
            <a:endParaRPr lang="en-US" sz="1750" dirty="0"/>
          </a:p>
        </p:txBody>
      </p:sp>
      <p:sp>
        <p:nvSpPr>
          <p:cNvPr id="11" name="Text 8"/>
          <p:cNvSpPr/>
          <p:nvPr/>
        </p:nvSpPr>
        <p:spPr>
          <a:xfrm>
            <a:off x="8959096" y="4888111"/>
            <a:ext cx="4885015" cy="748427"/>
          </a:xfrm>
          <a:prstGeom prst="rect">
            <a:avLst/>
          </a:prstGeom>
          <a:noFill/>
          <a:ln/>
        </p:spPr>
        <p:txBody>
          <a:bodyPr wrap="none" lIns="0" tIns="0" rIns="0" bIns="0" rtlCol="0" anchor="t"/>
          <a:lstStyle/>
          <a:p>
            <a:pPr marL="0" indent="0" algn="ctr">
              <a:lnSpc>
                <a:spcPts val="5850"/>
              </a:lnSpc>
              <a:buNone/>
            </a:pPr>
            <a:r>
              <a:rPr lang="en-US" sz="5850" dirty="0">
                <a:solidFill>
                  <a:srgbClr val="3D3E44"/>
                </a:solidFill>
                <a:latin typeface="Montserrat Medium" pitchFamily="34" charset="0"/>
                <a:ea typeface="Montserrat Medium" pitchFamily="34" charset="-122"/>
                <a:cs typeface="Montserrat Medium" pitchFamily="34" charset="-120"/>
              </a:rPr>
              <a:t>2,847</a:t>
            </a:r>
            <a:endParaRPr lang="en-US" sz="5850" dirty="0"/>
          </a:p>
        </p:txBody>
      </p:sp>
      <p:sp>
        <p:nvSpPr>
          <p:cNvPr id="12" name="Text 9"/>
          <p:cNvSpPr/>
          <p:nvPr/>
        </p:nvSpPr>
        <p:spPr>
          <a:xfrm>
            <a:off x="9983986" y="591990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Non-Subscribers</a:t>
            </a:r>
            <a:endParaRPr lang="en-US" sz="2200" dirty="0"/>
          </a:p>
        </p:txBody>
      </p:sp>
      <p:sp>
        <p:nvSpPr>
          <p:cNvPr id="13" name="Text 10"/>
          <p:cNvSpPr/>
          <p:nvPr/>
        </p:nvSpPr>
        <p:spPr>
          <a:xfrm>
            <a:off x="8959096" y="6501051"/>
            <a:ext cx="4885015" cy="362903"/>
          </a:xfrm>
          <a:prstGeom prst="rect">
            <a:avLst/>
          </a:prstGeom>
          <a:noFill/>
          <a:ln/>
        </p:spPr>
        <p:txBody>
          <a:bodyPr wrap="none" lIns="0" tIns="0" rIns="0" bIns="0" rtlCol="0" anchor="t"/>
          <a:lstStyle/>
          <a:p>
            <a:pPr marL="0" indent="0" algn="ctr">
              <a:lnSpc>
                <a:spcPts val="2850"/>
              </a:lnSpc>
              <a:buNone/>
            </a:pPr>
            <a:r>
              <a:rPr lang="en-US" sz="1750" dirty="0">
                <a:solidFill>
                  <a:srgbClr val="3D3E44"/>
                </a:solidFill>
                <a:latin typeface="Inter Light" pitchFamily="34" charset="0"/>
                <a:ea typeface="Inter Light" pitchFamily="34" charset="-122"/>
                <a:cs typeface="Inter Light" pitchFamily="34" charset="-120"/>
              </a:rPr>
              <a:t>73% of customer base</a:t>
            </a:r>
            <a:endParaRPr lang="en-US" sz="1750" dirty="0"/>
          </a:p>
        </p:txBody>
      </p:sp>
      <p:sp>
        <p:nvSpPr>
          <p:cNvPr id="14" name="Text 11"/>
          <p:cNvSpPr/>
          <p:nvPr/>
        </p:nvSpPr>
        <p:spPr>
          <a:xfrm>
            <a:off x="793790" y="737425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While subscribers and non-subscribers show similar average spending patterns ($59.49 vs $59.87), the </a:t>
            </a:r>
            <a:r>
              <a:rPr lang="en-US" sz="1750" b="1" dirty="0">
                <a:solidFill>
                  <a:srgbClr val="C6C9DC"/>
                </a:solidFill>
                <a:latin typeface="Inter Light" pitchFamily="34" charset="0"/>
                <a:ea typeface="Inter Light" pitchFamily="34" charset="-122"/>
                <a:cs typeface="Inter Light" pitchFamily="34" charset="-120"/>
              </a:rPr>
              <a:t>massive untapped potential</a:t>
            </a:r>
            <a:r>
              <a:rPr lang="en-US" sz="1750" dirty="0">
                <a:solidFill>
                  <a:srgbClr val="3D3E44"/>
                </a:solidFill>
                <a:latin typeface="Inter Light" pitchFamily="34" charset="0"/>
                <a:ea typeface="Inter Light" pitchFamily="34" charset="-122"/>
                <a:cs typeface="Inter Light" pitchFamily="34" charset="-120"/>
              </a:rPr>
              <a:t> lies in converting the 73% non-subscriber base. With 2,847 non-subscribers generating $170,436 in revenue, even a modest increase in subscription rate could significantly boost predictable recurring revenue.</a:t>
            </a:r>
            <a:endParaRPr lang="en-US" sz="1750" dirty="0"/>
          </a:p>
        </p:txBody>
      </p:sp>
      <p:sp>
        <p:nvSpPr>
          <p:cNvPr id="15" name="Shape 12"/>
          <p:cNvSpPr/>
          <p:nvPr/>
        </p:nvSpPr>
        <p:spPr>
          <a:xfrm>
            <a:off x="793790" y="8718113"/>
            <a:ext cx="13042821" cy="1326713"/>
          </a:xfrm>
          <a:prstGeom prst="roundRect">
            <a:avLst>
              <a:gd name="adj" fmla="val 15387"/>
            </a:avLst>
          </a:prstGeom>
          <a:solidFill>
            <a:srgbClr val="D0D2E2"/>
          </a:solidFill>
          <a:ln/>
        </p:spPr>
      </p:sp>
      <p:pic>
        <p:nvPicPr>
          <p:cNvPr id="16" name="Image 1" descr="preencoded.png"/>
          <p:cNvPicPr>
            <a:picLocks noChangeAspect="1"/>
          </p:cNvPicPr>
          <p:nvPr/>
        </p:nvPicPr>
        <p:blipFill>
          <a:blip r:embed="rId4"/>
          <a:stretch>
            <a:fillRect/>
          </a:stretch>
        </p:blipFill>
        <p:spPr>
          <a:xfrm>
            <a:off x="1020604" y="9062204"/>
            <a:ext cx="283488" cy="226814"/>
          </a:xfrm>
          <a:prstGeom prst="rect">
            <a:avLst/>
          </a:prstGeom>
        </p:spPr>
      </p:pic>
      <p:sp>
        <p:nvSpPr>
          <p:cNvPr id="17" name="Text 13"/>
          <p:cNvSpPr/>
          <p:nvPr/>
        </p:nvSpPr>
        <p:spPr>
          <a:xfrm>
            <a:off x="1530906" y="9001601"/>
            <a:ext cx="12078891" cy="725805"/>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Inter Light" pitchFamily="34" charset="0"/>
                <a:ea typeface="Inter Light" pitchFamily="34" charset="-122"/>
                <a:cs typeface="Inter Light" pitchFamily="34" charset="-120"/>
              </a:rPr>
              <a:t>Growth Opportunity:</a:t>
            </a:r>
            <a:r>
              <a:rPr lang="en-US" sz="1750" dirty="0">
                <a:solidFill>
                  <a:srgbClr val="000000"/>
                </a:solidFill>
                <a:latin typeface="Inter Light" pitchFamily="34" charset="0"/>
                <a:ea typeface="Inter Light" pitchFamily="34" charset="-122"/>
                <a:cs typeface="Inter Light" pitchFamily="34" charset="-120"/>
              </a:rPr>
              <a:t> A 10% increase in subscription rate would add approximately 285 subscribers, potentially generating an additional $16,900+ in committed revenue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3540" y="1134428"/>
            <a:ext cx="12427029" cy="628174"/>
          </a:xfrm>
          <a:prstGeom prst="rect">
            <a:avLst/>
          </a:prstGeom>
          <a:noFill/>
          <a:ln/>
        </p:spPr>
        <p:txBody>
          <a:bodyPr wrap="none" lIns="0" tIns="0" rIns="0" bIns="0" rtlCol="0" anchor="t"/>
          <a:lstStyle/>
          <a:p>
            <a:pPr marL="0" indent="0" algn="l">
              <a:lnSpc>
                <a:spcPts val="4900"/>
              </a:lnSpc>
              <a:buNone/>
            </a:pPr>
            <a:r>
              <a:rPr lang="en-US" sz="3950" dirty="0">
                <a:solidFill>
                  <a:srgbClr val="74767D"/>
                </a:solidFill>
                <a:latin typeface="Montserrat Medium" pitchFamily="34" charset="0"/>
                <a:ea typeface="Montserrat Medium" pitchFamily="34" charset="-122"/>
                <a:cs typeface="Montserrat Medium" pitchFamily="34" charset="-120"/>
              </a:rPr>
              <a:t>Customer Segmentation &amp; Product Performance</a:t>
            </a:r>
            <a:endParaRPr lang="en-US" sz="3950" dirty="0"/>
          </a:p>
        </p:txBody>
      </p:sp>
      <p:sp>
        <p:nvSpPr>
          <p:cNvPr id="3" name="Text 1"/>
          <p:cNvSpPr/>
          <p:nvPr/>
        </p:nvSpPr>
        <p:spPr>
          <a:xfrm>
            <a:off x="703540" y="1842968"/>
            <a:ext cx="4565809" cy="376952"/>
          </a:xfrm>
          <a:prstGeom prst="rect">
            <a:avLst/>
          </a:prstGeom>
          <a:noFill/>
          <a:ln/>
        </p:spPr>
        <p:txBody>
          <a:bodyPr wrap="none" lIns="0" tIns="0" rIns="0" bIns="0" rtlCol="0" anchor="t"/>
          <a:lstStyle/>
          <a:p>
            <a:pPr marL="0" indent="0" algn="l">
              <a:lnSpc>
                <a:spcPts val="2950"/>
              </a:lnSpc>
              <a:buNone/>
            </a:pPr>
            <a:r>
              <a:rPr lang="en-US" sz="2350" dirty="0">
                <a:solidFill>
                  <a:srgbClr val="74767D"/>
                </a:solidFill>
                <a:latin typeface="Montserrat Medium" pitchFamily="34" charset="0"/>
                <a:ea typeface="Montserrat Medium" pitchFamily="34" charset="-122"/>
                <a:cs typeface="Montserrat Medium" pitchFamily="34" charset="-120"/>
              </a:rPr>
              <a:t>Customer Loyalty Distribution</a:t>
            </a:r>
            <a:endParaRPr lang="en-US" sz="2350" dirty="0"/>
          </a:p>
        </p:txBody>
      </p:sp>
      <p:pic>
        <p:nvPicPr>
          <p:cNvPr id="4" name="Image 0" descr="preencoded.png"/>
          <p:cNvPicPr>
            <a:picLocks noChangeAspect="1"/>
          </p:cNvPicPr>
          <p:nvPr/>
        </p:nvPicPr>
        <p:blipFill>
          <a:blip r:embed="rId3"/>
          <a:stretch>
            <a:fillRect/>
          </a:stretch>
        </p:blipFill>
        <p:spPr>
          <a:xfrm>
            <a:off x="2918341" y="2521387"/>
            <a:ext cx="2181820" cy="1158359"/>
          </a:xfrm>
          <a:prstGeom prst="rect">
            <a:avLst/>
          </a:prstGeom>
        </p:spPr>
      </p:pic>
      <p:sp>
        <p:nvSpPr>
          <p:cNvPr id="5" name="Text 2"/>
          <p:cNvSpPr/>
          <p:nvPr/>
        </p:nvSpPr>
        <p:spPr>
          <a:xfrm>
            <a:off x="3867864" y="3067407"/>
            <a:ext cx="282654" cy="353378"/>
          </a:xfrm>
          <a:prstGeom prst="rect">
            <a:avLst/>
          </a:prstGeom>
          <a:noFill/>
          <a:ln/>
        </p:spPr>
        <p:txBody>
          <a:bodyPr wrap="none" lIns="0" tIns="0" rIns="0" bIns="0" rtlCol="0" anchor="t"/>
          <a:lstStyle/>
          <a:p>
            <a:pPr marL="0" indent="0" algn="ctr">
              <a:lnSpc>
                <a:spcPts val="3550"/>
              </a:lnSpc>
              <a:buNone/>
            </a:pPr>
            <a:r>
              <a:rPr lang="en-US" sz="2200" dirty="0">
                <a:solidFill>
                  <a:srgbClr val="3D3E44"/>
                </a:solidFill>
                <a:latin typeface="Montserrat Medium" pitchFamily="34" charset="0"/>
                <a:ea typeface="Montserrat Medium" pitchFamily="34" charset="-122"/>
                <a:cs typeface="Montserrat Medium" pitchFamily="34" charset="-120"/>
              </a:rPr>
              <a:t>1</a:t>
            </a:r>
            <a:endParaRPr lang="en-US" sz="2200" dirty="0"/>
          </a:p>
        </p:txBody>
      </p:sp>
      <p:sp>
        <p:nvSpPr>
          <p:cNvPr id="6" name="Text 3"/>
          <p:cNvSpPr/>
          <p:nvPr/>
        </p:nvSpPr>
        <p:spPr>
          <a:xfrm>
            <a:off x="5301139" y="2722364"/>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3D3E44"/>
                </a:solidFill>
                <a:latin typeface="Montserrat Medium" pitchFamily="34" charset="0"/>
                <a:ea typeface="Montserrat Medium" pitchFamily="34" charset="-122"/>
                <a:cs typeface="Montserrat Medium" pitchFamily="34" charset="-120"/>
              </a:rPr>
              <a:t>New Customers</a:t>
            </a:r>
            <a:endParaRPr lang="en-US" sz="1950" dirty="0"/>
          </a:p>
        </p:txBody>
      </p:sp>
      <p:sp>
        <p:nvSpPr>
          <p:cNvPr id="7" name="Text 4"/>
          <p:cNvSpPr/>
          <p:nvPr/>
        </p:nvSpPr>
        <p:spPr>
          <a:xfrm>
            <a:off x="5301139" y="3157061"/>
            <a:ext cx="4426148" cy="321707"/>
          </a:xfrm>
          <a:prstGeom prst="rect">
            <a:avLst/>
          </a:prstGeom>
          <a:noFill/>
          <a:ln/>
        </p:spPr>
        <p:txBody>
          <a:bodyPr wrap="none" lIns="0" tIns="0" rIns="0" bIns="0" rtlCol="0" anchor="t"/>
          <a:lstStyle/>
          <a:p>
            <a:pPr marL="0" indent="0" algn="l">
              <a:lnSpc>
                <a:spcPts val="2500"/>
              </a:lnSpc>
              <a:buNone/>
            </a:pPr>
            <a:r>
              <a:rPr lang="en-US" sz="1550" b="1" dirty="0">
                <a:solidFill>
                  <a:srgbClr val="3D3E44"/>
                </a:solidFill>
                <a:latin typeface="Inter Light" pitchFamily="34" charset="0"/>
                <a:ea typeface="Inter Light" pitchFamily="34" charset="-122"/>
                <a:cs typeface="Inter Light" pitchFamily="34" charset="-120"/>
              </a:rPr>
              <a:t>83 customers</a:t>
            </a:r>
            <a:r>
              <a:rPr lang="en-US" sz="1550" dirty="0">
                <a:solidFill>
                  <a:srgbClr val="3D3E44"/>
                </a:solidFill>
                <a:latin typeface="Inter Light" pitchFamily="34" charset="0"/>
                <a:ea typeface="Inter Light" pitchFamily="34" charset="-122"/>
                <a:cs typeface="Inter Light" pitchFamily="34" charset="-120"/>
              </a:rPr>
              <a:t> (2.1%) - Recent first-time buyers</a:t>
            </a:r>
            <a:endParaRPr lang="en-US" sz="1550" dirty="0"/>
          </a:p>
        </p:txBody>
      </p:sp>
      <p:sp>
        <p:nvSpPr>
          <p:cNvPr id="8" name="Shape 5"/>
          <p:cNvSpPr/>
          <p:nvPr/>
        </p:nvSpPr>
        <p:spPr>
          <a:xfrm>
            <a:off x="5150406" y="3695343"/>
            <a:ext cx="8726210" cy="11430"/>
          </a:xfrm>
          <a:prstGeom prst="roundRect">
            <a:avLst>
              <a:gd name="adj" fmla="val 1583024"/>
            </a:avLst>
          </a:prstGeom>
          <a:solidFill>
            <a:srgbClr val="C5C7D2"/>
          </a:solidFill>
          <a:ln/>
        </p:spPr>
      </p:sp>
      <p:pic>
        <p:nvPicPr>
          <p:cNvPr id="9" name="Image 1" descr="preencoded.png"/>
          <p:cNvPicPr>
            <a:picLocks noChangeAspect="1"/>
          </p:cNvPicPr>
          <p:nvPr/>
        </p:nvPicPr>
        <p:blipFill>
          <a:blip r:embed="rId4"/>
          <a:stretch>
            <a:fillRect/>
          </a:stretch>
        </p:blipFill>
        <p:spPr>
          <a:xfrm>
            <a:off x="1827490" y="3729990"/>
            <a:ext cx="4363641" cy="1158359"/>
          </a:xfrm>
          <a:prstGeom prst="rect">
            <a:avLst/>
          </a:prstGeom>
        </p:spPr>
      </p:pic>
      <p:sp>
        <p:nvSpPr>
          <p:cNvPr id="10" name="Text 6"/>
          <p:cNvSpPr/>
          <p:nvPr/>
        </p:nvSpPr>
        <p:spPr>
          <a:xfrm>
            <a:off x="3867983" y="4132421"/>
            <a:ext cx="282654" cy="353378"/>
          </a:xfrm>
          <a:prstGeom prst="rect">
            <a:avLst/>
          </a:prstGeom>
          <a:noFill/>
          <a:ln/>
        </p:spPr>
        <p:txBody>
          <a:bodyPr wrap="none" lIns="0" tIns="0" rIns="0" bIns="0" rtlCol="0" anchor="t"/>
          <a:lstStyle/>
          <a:p>
            <a:pPr marL="0" indent="0" algn="ctr">
              <a:lnSpc>
                <a:spcPts val="3550"/>
              </a:lnSpc>
              <a:buNone/>
            </a:pPr>
            <a:r>
              <a:rPr lang="en-US" sz="2200" dirty="0">
                <a:solidFill>
                  <a:srgbClr val="3D3E44"/>
                </a:solidFill>
                <a:latin typeface="Montserrat Medium" pitchFamily="34" charset="0"/>
                <a:ea typeface="Montserrat Medium" pitchFamily="34" charset="-122"/>
                <a:cs typeface="Montserrat Medium" pitchFamily="34" charset="-120"/>
              </a:rPr>
              <a:t>2</a:t>
            </a:r>
            <a:endParaRPr lang="en-US" sz="2200" dirty="0"/>
          </a:p>
        </p:txBody>
      </p:sp>
      <p:sp>
        <p:nvSpPr>
          <p:cNvPr id="11" name="Text 7"/>
          <p:cNvSpPr/>
          <p:nvPr/>
        </p:nvSpPr>
        <p:spPr>
          <a:xfrm>
            <a:off x="6392108" y="3930968"/>
            <a:ext cx="2742605" cy="314087"/>
          </a:xfrm>
          <a:prstGeom prst="rect">
            <a:avLst/>
          </a:prstGeom>
          <a:noFill/>
          <a:ln/>
        </p:spPr>
        <p:txBody>
          <a:bodyPr wrap="none" lIns="0" tIns="0" rIns="0" bIns="0" rtlCol="0" anchor="t"/>
          <a:lstStyle/>
          <a:p>
            <a:pPr marL="0" indent="0" algn="l">
              <a:lnSpc>
                <a:spcPts val="2450"/>
              </a:lnSpc>
              <a:buNone/>
            </a:pPr>
            <a:r>
              <a:rPr lang="en-US" sz="1950" dirty="0">
                <a:solidFill>
                  <a:srgbClr val="3D3E44"/>
                </a:solidFill>
                <a:latin typeface="Montserrat Medium" pitchFamily="34" charset="0"/>
                <a:ea typeface="Montserrat Medium" pitchFamily="34" charset="-122"/>
                <a:cs typeface="Montserrat Medium" pitchFamily="34" charset="-120"/>
              </a:rPr>
              <a:t>Returning Customers</a:t>
            </a:r>
            <a:endParaRPr lang="en-US" sz="1950" dirty="0"/>
          </a:p>
        </p:txBody>
      </p:sp>
      <p:sp>
        <p:nvSpPr>
          <p:cNvPr id="12" name="Text 8"/>
          <p:cNvSpPr/>
          <p:nvPr/>
        </p:nvSpPr>
        <p:spPr>
          <a:xfrm>
            <a:off x="6392108" y="4365665"/>
            <a:ext cx="4340066" cy="321707"/>
          </a:xfrm>
          <a:prstGeom prst="rect">
            <a:avLst/>
          </a:prstGeom>
          <a:noFill/>
          <a:ln/>
        </p:spPr>
        <p:txBody>
          <a:bodyPr wrap="none" lIns="0" tIns="0" rIns="0" bIns="0" rtlCol="0" anchor="t"/>
          <a:lstStyle/>
          <a:p>
            <a:pPr marL="0" indent="0" algn="l">
              <a:lnSpc>
                <a:spcPts val="2500"/>
              </a:lnSpc>
              <a:buNone/>
            </a:pPr>
            <a:r>
              <a:rPr lang="en-US" sz="1550" b="1" dirty="0">
                <a:solidFill>
                  <a:srgbClr val="3D3E44"/>
                </a:solidFill>
                <a:latin typeface="Inter Light" pitchFamily="34" charset="0"/>
                <a:ea typeface="Inter Light" pitchFamily="34" charset="-122"/>
                <a:cs typeface="Inter Light" pitchFamily="34" charset="-120"/>
              </a:rPr>
              <a:t>701 customers</a:t>
            </a:r>
            <a:r>
              <a:rPr lang="en-US" sz="1550" dirty="0">
                <a:solidFill>
                  <a:srgbClr val="3D3E44"/>
                </a:solidFill>
                <a:latin typeface="Inter Light" pitchFamily="34" charset="0"/>
                <a:ea typeface="Inter Light" pitchFamily="34" charset="-122"/>
                <a:cs typeface="Inter Light" pitchFamily="34" charset="-120"/>
              </a:rPr>
              <a:t> (18.0%) - Made 2-5 purchases</a:t>
            </a:r>
            <a:endParaRPr lang="en-US" sz="1550" dirty="0"/>
          </a:p>
        </p:txBody>
      </p:sp>
      <p:sp>
        <p:nvSpPr>
          <p:cNvPr id="13" name="Shape 9"/>
          <p:cNvSpPr/>
          <p:nvPr/>
        </p:nvSpPr>
        <p:spPr>
          <a:xfrm>
            <a:off x="6241375" y="4903946"/>
            <a:ext cx="7635240" cy="11430"/>
          </a:xfrm>
          <a:prstGeom prst="roundRect">
            <a:avLst>
              <a:gd name="adj" fmla="val 1583024"/>
            </a:avLst>
          </a:prstGeom>
          <a:solidFill>
            <a:srgbClr val="C5C7D2"/>
          </a:solidFill>
          <a:ln/>
        </p:spPr>
      </p:sp>
      <p:pic>
        <p:nvPicPr>
          <p:cNvPr id="14" name="Image 2" descr="preencoded.png"/>
          <p:cNvPicPr>
            <a:picLocks noChangeAspect="1"/>
          </p:cNvPicPr>
          <p:nvPr/>
        </p:nvPicPr>
        <p:blipFill>
          <a:blip r:embed="rId5"/>
          <a:stretch>
            <a:fillRect/>
          </a:stretch>
        </p:blipFill>
        <p:spPr>
          <a:xfrm>
            <a:off x="736521" y="4938593"/>
            <a:ext cx="6545461" cy="1158359"/>
          </a:xfrm>
          <a:prstGeom prst="rect">
            <a:avLst/>
          </a:prstGeom>
        </p:spPr>
      </p:pic>
      <p:sp>
        <p:nvSpPr>
          <p:cNvPr id="15" name="Text 10"/>
          <p:cNvSpPr/>
          <p:nvPr/>
        </p:nvSpPr>
        <p:spPr>
          <a:xfrm>
            <a:off x="3867864" y="5341025"/>
            <a:ext cx="282654" cy="353378"/>
          </a:xfrm>
          <a:prstGeom prst="rect">
            <a:avLst/>
          </a:prstGeom>
          <a:noFill/>
          <a:ln/>
        </p:spPr>
        <p:txBody>
          <a:bodyPr wrap="none" lIns="0" tIns="0" rIns="0" bIns="0" rtlCol="0" anchor="t"/>
          <a:lstStyle/>
          <a:p>
            <a:pPr marL="0" indent="0" algn="ctr">
              <a:lnSpc>
                <a:spcPts val="3550"/>
              </a:lnSpc>
              <a:buNone/>
            </a:pPr>
            <a:r>
              <a:rPr lang="en-US" sz="2200" dirty="0">
                <a:solidFill>
                  <a:srgbClr val="3D3E44"/>
                </a:solidFill>
                <a:latin typeface="Montserrat Medium" pitchFamily="34" charset="0"/>
                <a:ea typeface="Montserrat Medium" pitchFamily="34" charset="-122"/>
                <a:cs typeface="Montserrat Medium" pitchFamily="34" charset="-120"/>
              </a:rPr>
              <a:t>3</a:t>
            </a:r>
            <a:endParaRPr lang="en-US" sz="2200" dirty="0"/>
          </a:p>
        </p:txBody>
      </p:sp>
      <p:sp>
        <p:nvSpPr>
          <p:cNvPr id="16" name="Text 11"/>
          <p:cNvSpPr/>
          <p:nvPr/>
        </p:nvSpPr>
        <p:spPr>
          <a:xfrm>
            <a:off x="7482959" y="5139571"/>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3D3E44"/>
                </a:solidFill>
                <a:latin typeface="Montserrat Medium" pitchFamily="34" charset="0"/>
                <a:ea typeface="Montserrat Medium" pitchFamily="34" charset="-122"/>
                <a:cs typeface="Montserrat Medium" pitchFamily="34" charset="-120"/>
              </a:rPr>
              <a:t>Loyal Customers</a:t>
            </a:r>
            <a:endParaRPr lang="en-US" sz="1950" dirty="0"/>
          </a:p>
        </p:txBody>
      </p:sp>
      <p:sp>
        <p:nvSpPr>
          <p:cNvPr id="17" name="Text 12"/>
          <p:cNvSpPr/>
          <p:nvPr/>
        </p:nvSpPr>
        <p:spPr>
          <a:xfrm>
            <a:off x="7482959" y="5574268"/>
            <a:ext cx="5698927" cy="321707"/>
          </a:xfrm>
          <a:prstGeom prst="rect">
            <a:avLst/>
          </a:prstGeom>
          <a:noFill/>
          <a:ln/>
        </p:spPr>
        <p:txBody>
          <a:bodyPr wrap="none" lIns="0" tIns="0" rIns="0" bIns="0" rtlCol="0" anchor="t"/>
          <a:lstStyle/>
          <a:p>
            <a:pPr marL="0" indent="0" algn="l">
              <a:lnSpc>
                <a:spcPts val="2500"/>
              </a:lnSpc>
              <a:buNone/>
            </a:pPr>
            <a:r>
              <a:rPr lang="en-US" sz="1550" b="1" dirty="0">
                <a:solidFill>
                  <a:srgbClr val="3D3E44"/>
                </a:solidFill>
                <a:latin typeface="Inter Light" pitchFamily="34" charset="0"/>
                <a:ea typeface="Inter Light" pitchFamily="34" charset="-122"/>
                <a:cs typeface="Inter Light" pitchFamily="34" charset="-120"/>
              </a:rPr>
              <a:t>3,116 customers</a:t>
            </a:r>
            <a:r>
              <a:rPr lang="en-US" sz="1550" dirty="0">
                <a:solidFill>
                  <a:srgbClr val="3D3E44"/>
                </a:solidFill>
                <a:latin typeface="Inter Light" pitchFamily="34" charset="0"/>
                <a:ea typeface="Inter Light" pitchFamily="34" charset="-122"/>
                <a:cs typeface="Inter Light" pitchFamily="34" charset="-120"/>
              </a:rPr>
              <a:t> (79.9%) - 5+ purchases, core revenue base</a:t>
            </a:r>
            <a:endParaRPr lang="en-US" sz="1550" dirty="0"/>
          </a:p>
        </p:txBody>
      </p:sp>
      <p:sp>
        <p:nvSpPr>
          <p:cNvPr id="18" name="Text 13"/>
          <p:cNvSpPr/>
          <p:nvPr/>
        </p:nvSpPr>
        <p:spPr>
          <a:xfrm>
            <a:off x="703540" y="6323052"/>
            <a:ext cx="13223319" cy="643414"/>
          </a:xfrm>
          <a:prstGeom prst="rect">
            <a:avLst/>
          </a:prstGeom>
          <a:noFill/>
          <a:ln/>
        </p:spPr>
        <p:txBody>
          <a:bodyPr wrap="square" lIns="0" tIns="0" rIns="0" bIns="0" rtlCol="0" anchor="t"/>
          <a:lstStyle/>
          <a:p>
            <a:pPr marL="0" indent="0" algn="l">
              <a:lnSpc>
                <a:spcPts val="2500"/>
              </a:lnSpc>
              <a:buNone/>
            </a:pPr>
            <a:r>
              <a:rPr lang="en-US" sz="1550" dirty="0">
                <a:solidFill>
                  <a:srgbClr val="3D3E44"/>
                </a:solidFill>
                <a:latin typeface="Inter Light" pitchFamily="34" charset="0"/>
                <a:ea typeface="Inter Light" pitchFamily="34" charset="-122"/>
                <a:cs typeface="Inter Light" pitchFamily="34" charset="-120"/>
              </a:rPr>
              <a:t>The customer base shows exceptional loyalty with nearly </a:t>
            </a:r>
            <a:r>
              <a:rPr lang="en-US" sz="1550" b="1" dirty="0">
                <a:solidFill>
                  <a:srgbClr val="C6C9DC"/>
                </a:solidFill>
                <a:latin typeface="Inter Light" pitchFamily="34" charset="0"/>
                <a:ea typeface="Inter Light" pitchFamily="34" charset="-122"/>
                <a:cs typeface="Inter Light" pitchFamily="34" charset="-120"/>
              </a:rPr>
              <a:t>80% classified as Loyal</a:t>
            </a:r>
            <a:r>
              <a:rPr lang="en-US" sz="1550" dirty="0">
                <a:solidFill>
                  <a:srgbClr val="3D3E44"/>
                </a:solidFill>
                <a:latin typeface="Inter Light" pitchFamily="34" charset="0"/>
                <a:ea typeface="Inter Light" pitchFamily="34" charset="-122"/>
                <a:cs typeface="Inter Light" pitchFamily="34" charset="-120"/>
              </a:rPr>
              <a:t> customers. However, the small New customer segment (2.1%) suggests potential challenges in customer acquisition that need addressing.</a:t>
            </a:r>
            <a:endParaRPr lang="en-US" sz="1550" dirty="0"/>
          </a:p>
        </p:txBody>
      </p:sp>
      <p:sp>
        <p:nvSpPr>
          <p:cNvPr id="19" name="Text 14"/>
          <p:cNvSpPr/>
          <p:nvPr/>
        </p:nvSpPr>
        <p:spPr>
          <a:xfrm>
            <a:off x="703540" y="7267932"/>
            <a:ext cx="3941445" cy="376952"/>
          </a:xfrm>
          <a:prstGeom prst="rect">
            <a:avLst/>
          </a:prstGeom>
          <a:noFill/>
          <a:ln/>
        </p:spPr>
        <p:txBody>
          <a:bodyPr wrap="none" lIns="0" tIns="0" rIns="0" bIns="0" rtlCol="0" anchor="t"/>
          <a:lstStyle/>
          <a:p>
            <a:pPr marL="0" indent="0" algn="l">
              <a:lnSpc>
                <a:spcPts val="2950"/>
              </a:lnSpc>
              <a:buNone/>
            </a:pPr>
            <a:r>
              <a:rPr lang="en-US" sz="2350" dirty="0">
                <a:solidFill>
                  <a:srgbClr val="74767D"/>
                </a:solidFill>
                <a:latin typeface="Montserrat Medium" pitchFamily="34" charset="0"/>
                <a:ea typeface="Montserrat Medium" pitchFamily="34" charset="-122"/>
                <a:cs typeface="Montserrat Medium" pitchFamily="34" charset="-120"/>
              </a:rPr>
              <a:t>Top Products by Category</a:t>
            </a:r>
            <a:endParaRPr lang="en-US" sz="2350" dirty="0"/>
          </a:p>
        </p:txBody>
      </p:sp>
      <p:sp>
        <p:nvSpPr>
          <p:cNvPr id="20" name="Text 15"/>
          <p:cNvSpPr/>
          <p:nvPr/>
        </p:nvSpPr>
        <p:spPr>
          <a:xfrm>
            <a:off x="703540" y="8147328"/>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74767D"/>
                </a:solidFill>
                <a:latin typeface="Montserrat Medium" pitchFamily="34" charset="0"/>
                <a:ea typeface="Montserrat Medium" pitchFamily="34" charset="-122"/>
                <a:cs typeface="Montserrat Medium" pitchFamily="34" charset="-120"/>
              </a:rPr>
              <a:t>Accessories</a:t>
            </a:r>
            <a:endParaRPr lang="en-US" sz="1950" dirty="0"/>
          </a:p>
        </p:txBody>
      </p:sp>
      <p:sp>
        <p:nvSpPr>
          <p:cNvPr id="21" name="Text 16"/>
          <p:cNvSpPr/>
          <p:nvPr/>
        </p:nvSpPr>
        <p:spPr>
          <a:xfrm>
            <a:off x="703540" y="8662392"/>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a:pPr>
            <a:r>
              <a:rPr lang="en-US" sz="1550" b="1" dirty="0">
                <a:solidFill>
                  <a:srgbClr val="3D3E44"/>
                </a:solidFill>
                <a:latin typeface="Inter Light" pitchFamily="34" charset="0"/>
                <a:ea typeface="Inter Light" pitchFamily="34" charset="-122"/>
                <a:cs typeface="Inter Light" pitchFamily="34" charset="-120"/>
              </a:rPr>
              <a:t>Jewelry</a:t>
            </a:r>
            <a:r>
              <a:rPr lang="en-US" sz="1550" dirty="0">
                <a:solidFill>
                  <a:srgbClr val="3D3E44"/>
                </a:solidFill>
                <a:latin typeface="Inter Light" pitchFamily="34" charset="0"/>
                <a:ea typeface="Inter Light" pitchFamily="34" charset="-122"/>
                <a:cs typeface="Inter Light" pitchFamily="34" charset="-120"/>
              </a:rPr>
              <a:t> - 171 orders</a:t>
            </a:r>
            <a:endParaRPr lang="en-US" sz="1550" dirty="0"/>
          </a:p>
        </p:txBody>
      </p:sp>
      <p:sp>
        <p:nvSpPr>
          <p:cNvPr id="22" name="Text 17"/>
          <p:cNvSpPr/>
          <p:nvPr/>
        </p:nvSpPr>
        <p:spPr>
          <a:xfrm>
            <a:off x="703540" y="9054346"/>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2"/>
            </a:pPr>
            <a:r>
              <a:rPr lang="en-US" sz="1550" b="1" dirty="0">
                <a:solidFill>
                  <a:srgbClr val="3D3E44"/>
                </a:solidFill>
                <a:latin typeface="Inter Light" pitchFamily="34" charset="0"/>
                <a:ea typeface="Inter Light" pitchFamily="34" charset="-122"/>
                <a:cs typeface="Inter Light" pitchFamily="34" charset="-120"/>
              </a:rPr>
              <a:t>Sunglasses</a:t>
            </a:r>
            <a:r>
              <a:rPr lang="en-US" sz="1550" dirty="0">
                <a:solidFill>
                  <a:srgbClr val="3D3E44"/>
                </a:solidFill>
                <a:latin typeface="Inter Light" pitchFamily="34" charset="0"/>
                <a:ea typeface="Inter Light" pitchFamily="34" charset="-122"/>
                <a:cs typeface="Inter Light" pitchFamily="34" charset="-120"/>
              </a:rPr>
              <a:t> - 161 orders</a:t>
            </a:r>
            <a:endParaRPr lang="en-US" sz="1550" dirty="0"/>
          </a:p>
        </p:txBody>
      </p:sp>
      <p:sp>
        <p:nvSpPr>
          <p:cNvPr id="23" name="Text 18"/>
          <p:cNvSpPr/>
          <p:nvPr/>
        </p:nvSpPr>
        <p:spPr>
          <a:xfrm>
            <a:off x="703540" y="9446300"/>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3"/>
            </a:pPr>
            <a:r>
              <a:rPr lang="en-US" sz="1550" b="1" dirty="0">
                <a:solidFill>
                  <a:srgbClr val="3D3E44"/>
                </a:solidFill>
                <a:latin typeface="Inter Light" pitchFamily="34" charset="0"/>
                <a:ea typeface="Inter Light" pitchFamily="34" charset="-122"/>
                <a:cs typeface="Inter Light" pitchFamily="34" charset="-120"/>
              </a:rPr>
              <a:t>Belt</a:t>
            </a:r>
            <a:r>
              <a:rPr lang="en-US" sz="1550" dirty="0">
                <a:solidFill>
                  <a:srgbClr val="3D3E44"/>
                </a:solidFill>
                <a:latin typeface="Inter Light" pitchFamily="34" charset="0"/>
                <a:ea typeface="Inter Light" pitchFamily="34" charset="-122"/>
                <a:cs typeface="Inter Light" pitchFamily="34" charset="-120"/>
              </a:rPr>
              <a:t> - 161 orders</a:t>
            </a:r>
            <a:endParaRPr lang="en-US" sz="1550" dirty="0"/>
          </a:p>
        </p:txBody>
      </p:sp>
      <p:sp>
        <p:nvSpPr>
          <p:cNvPr id="24" name="Text 19"/>
          <p:cNvSpPr/>
          <p:nvPr/>
        </p:nvSpPr>
        <p:spPr>
          <a:xfrm>
            <a:off x="4139565" y="8147328"/>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74767D"/>
                </a:solidFill>
                <a:latin typeface="Montserrat Medium" pitchFamily="34" charset="0"/>
                <a:ea typeface="Montserrat Medium" pitchFamily="34" charset="-122"/>
                <a:cs typeface="Montserrat Medium" pitchFamily="34" charset="-120"/>
              </a:rPr>
              <a:t>Clothing</a:t>
            </a:r>
            <a:endParaRPr lang="en-US" sz="1950" dirty="0"/>
          </a:p>
        </p:txBody>
      </p:sp>
      <p:sp>
        <p:nvSpPr>
          <p:cNvPr id="25" name="Text 20"/>
          <p:cNvSpPr/>
          <p:nvPr/>
        </p:nvSpPr>
        <p:spPr>
          <a:xfrm>
            <a:off x="4139565" y="8662392"/>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a:pPr>
            <a:r>
              <a:rPr lang="en-US" sz="1550" b="1" dirty="0">
                <a:solidFill>
                  <a:srgbClr val="3D3E44"/>
                </a:solidFill>
                <a:latin typeface="Inter Light" pitchFamily="34" charset="0"/>
                <a:ea typeface="Inter Light" pitchFamily="34" charset="-122"/>
                <a:cs typeface="Inter Light" pitchFamily="34" charset="-120"/>
              </a:rPr>
              <a:t>Blouse</a:t>
            </a:r>
            <a:r>
              <a:rPr lang="en-US" sz="1550" dirty="0">
                <a:solidFill>
                  <a:srgbClr val="3D3E44"/>
                </a:solidFill>
                <a:latin typeface="Inter Light" pitchFamily="34" charset="0"/>
                <a:ea typeface="Inter Light" pitchFamily="34" charset="-122"/>
                <a:cs typeface="Inter Light" pitchFamily="34" charset="-120"/>
              </a:rPr>
              <a:t> - 171 orders</a:t>
            </a:r>
            <a:endParaRPr lang="en-US" sz="1550" dirty="0"/>
          </a:p>
        </p:txBody>
      </p:sp>
      <p:sp>
        <p:nvSpPr>
          <p:cNvPr id="26" name="Text 21"/>
          <p:cNvSpPr/>
          <p:nvPr/>
        </p:nvSpPr>
        <p:spPr>
          <a:xfrm>
            <a:off x="4139565" y="9054346"/>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2"/>
            </a:pPr>
            <a:r>
              <a:rPr lang="en-US" sz="1550" b="1" dirty="0">
                <a:solidFill>
                  <a:srgbClr val="3D3E44"/>
                </a:solidFill>
                <a:latin typeface="Inter Light" pitchFamily="34" charset="0"/>
                <a:ea typeface="Inter Light" pitchFamily="34" charset="-122"/>
                <a:cs typeface="Inter Light" pitchFamily="34" charset="-120"/>
              </a:rPr>
              <a:t>Pants</a:t>
            </a:r>
            <a:r>
              <a:rPr lang="en-US" sz="1550" dirty="0">
                <a:solidFill>
                  <a:srgbClr val="3D3E44"/>
                </a:solidFill>
                <a:latin typeface="Inter Light" pitchFamily="34" charset="0"/>
                <a:ea typeface="Inter Light" pitchFamily="34" charset="-122"/>
                <a:cs typeface="Inter Light" pitchFamily="34" charset="-120"/>
              </a:rPr>
              <a:t> - 171 orders</a:t>
            </a:r>
            <a:endParaRPr lang="en-US" sz="1550" dirty="0"/>
          </a:p>
        </p:txBody>
      </p:sp>
      <p:sp>
        <p:nvSpPr>
          <p:cNvPr id="27" name="Text 22"/>
          <p:cNvSpPr/>
          <p:nvPr/>
        </p:nvSpPr>
        <p:spPr>
          <a:xfrm>
            <a:off x="4139565" y="9446300"/>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3"/>
            </a:pPr>
            <a:r>
              <a:rPr lang="en-US" sz="1550" b="1" dirty="0">
                <a:solidFill>
                  <a:srgbClr val="3D3E44"/>
                </a:solidFill>
                <a:latin typeface="Inter Light" pitchFamily="34" charset="0"/>
                <a:ea typeface="Inter Light" pitchFamily="34" charset="-122"/>
                <a:cs typeface="Inter Light" pitchFamily="34" charset="-120"/>
              </a:rPr>
              <a:t>Shirt</a:t>
            </a:r>
            <a:r>
              <a:rPr lang="en-US" sz="1550" dirty="0">
                <a:solidFill>
                  <a:srgbClr val="3D3E44"/>
                </a:solidFill>
                <a:latin typeface="Inter Light" pitchFamily="34" charset="0"/>
                <a:ea typeface="Inter Light" pitchFamily="34" charset="-122"/>
                <a:cs typeface="Inter Light" pitchFamily="34" charset="-120"/>
              </a:rPr>
              <a:t> - 169 orders</a:t>
            </a:r>
            <a:endParaRPr lang="en-US" sz="1550" dirty="0"/>
          </a:p>
        </p:txBody>
      </p:sp>
      <p:sp>
        <p:nvSpPr>
          <p:cNvPr id="28" name="Text 23"/>
          <p:cNvSpPr/>
          <p:nvPr/>
        </p:nvSpPr>
        <p:spPr>
          <a:xfrm>
            <a:off x="7575590" y="8147328"/>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74767D"/>
                </a:solidFill>
                <a:latin typeface="Montserrat Medium" pitchFamily="34" charset="0"/>
                <a:ea typeface="Montserrat Medium" pitchFamily="34" charset="-122"/>
                <a:cs typeface="Montserrat Medium" pitchFamily="34" charset="-120"/>
              </a:rPr>
              <a:t>Footwear</a:t>
            </a:r>
            <a:endParaRPr lang="en-US" sz="1950" dirty="0"/>
          </a:p>
        </p:txBody>
      </p:sp>
      <p:sp>
        <p:nvSpPr>
          <p:cNvPr id="29" name="Text 24"/>
          <p:cNvSpPr/>
          <p:nvPr/>
        </p:nvSpPr>
        <p:spPr>
          <a:xfrm>
            <a:off x="7575590" y="8662392"/>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a:pPr>
            <a:r>
              <a:rPr lang="en-US" sz="1550" b="1" dirty="0">
                <a:solidFill>
                  <a:srgbClr val="3D3E44"/>
                </a:solidFill>
                <a:latin typeface="Inter Light" pitchFamily="34" charset="0"/>
                <a:ea typeface="Inter Light" pitchFamily="34" charset="-122"/>
                <a:cs typeface="Inter Light" pitchFamily="34" charset="-120"/>
              </a:rPr>
              <a:t>Sandals</a:t>
            </a:r>
            <a:r>
              <a:rPr lang="en-US" sz="1550" dirty="0">
                <a:solidFill>
                  <a:srgbClr val="3D3E44"/>
                </a:solidFill>
                <a:latin typeface="Inter Light" pitchFamily="34" charset="0"/>
                <a:ea typeface="Inter Light" pitchFamily="34" charset="-122"/>
                <a:cs typeface="Inter Light" pitchFamily="34" charset="-120"/>
              </a:rPr>
              <a:t> - 160 orders</a:t>
            </a:r>
            <a:endParaRPr lang="en-US" sz="1550" dirty="0"/>
          </a:p>
        </p:txBody>
      </p:sp>
      <p:sp>
        <p:nvSpPr>
          <p:cNvPr id="30" name="Text 25"/>
          <p:cNvSpPr/>
          <p:nvPr/>
        </p:nvSpPr>
        <p:spPr>
          <a:xfrm>
            <a:off x="7575590" y="9054346"/>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2"/>
            </a:pPr>
            <a:r>
              <a:rPr lang="en-US" sz="1550" b="1" dirty="0">
                <a:solidFill>
                  <a:srgbClr val="3D3E44"/>
                </a:solidFill>
                <a:latin typeface="Inter Light" pitchFamily="34" charset="0"/>
                <a:ea typeface="Inter Light" pitchFamily="34" charset="-122"/>
                <a:cs typeface="Inter Light" pitchFamily="34" charset="-120"/>
              </a:rPr>
              <a:t>Shoes</a:t>
            </a:r>
            <a:r>
              <a:rPr lang="en-US" sz="1550" dirty="0">
                <a:solidFill>
                  <a:srgbClr val="3D3E44"/>
                </a:solidFill>
                <a:latin typeface="Inter Light" pitchFamily="34" charset="0"/>
                <a:ea typeface="Inter Light" pitchFamily="34" charset="-122"/>
                <a:cs typeface="Inter Light" pitchFamily="34" charset="-120"/>
              </a:rPr>
              <a:t> - 150 orders</a:t>
            </a:r>
            <a:endParaRPr lang="en-US" sz="1550" dirty="0"/>
          </a:p>
        </p:txBody>
      </p:sp>
      <p:sp>
        <p:nvSpPr>
          <p:cNvPr id="31" name="Text 26"/>
          <p:cNvSpPr/>
          <p:nvPr/>
        </p:nvSpPr>
        <p:spPr>
          <a:xfrm>
            <a:off x="7575590" y="9446300"/>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3"/>
            </a:pPr>
            <a:r>
              <a:rPr lang="en-US" sz="1550" b="1" dirty="0">
                <a:solidFill>
                  <a:srgbClr val="3D3E44"/>
                </a:solidFill>
                <a:latin typeface="Inter Light" pitchFamily="34" charset="0"/>
                <a:ea typeface="Inter Light" pitchFamily="34" charset="-122"/>
                <a:cs typeface="Inter Light" pitchFamily="34" charset="-120"/>
              </a:rPr>
              <a:t>Sneakers</a:t>
            </a:r>
            <a:r>
              <a:rPr lang="en-US" sz="1550" dirty="0">
                <a:solidFill>
                  <a:srgbClr val="3D3E44"/>
                </a:solidFill>
                <a:latin typeface="Inter Light" pitchFamily="34" charset="0"/>
                <a:ea typeface="Inter Light" pitchFamily="34" charset="-122"/>
                <a:cs typeface="Inter Light" pitchFamily="34" charset="-120"/>
              </a:rPr>
              <a:t> - 145 orders</a:t>
            </a:r>
            <a:endParaRPr lang="en-US" sz="1550" dirty="0"/>
          </a:p>
        </p:txBody>
      </p:sp>
      <p:sp>
        <p:nvSpPr>
          <p:cNvPr id="32" name="Text 27"/>
          <p:cNvSpPr/>
          <p:nvPr/>
        </p:nvSpPr>
        <p:spPr>
          <a:xfrm>
            <a:off x="11011614" y="8147328"/>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74767D"/>
                </a:solidFill>
                <a:latin typeface="Montserrat Medium" pitchFamily="34" charset="0"/>
                <a:ea typeface="Montserrat Medium" pitchFamily="34" charset="-122"/>
                <a:cs typeface="Montserrat Medium" pitchFamily="34" charset="-120"/>
              </a:rPr>
              <a:t>Outerwear</a:t>
            </a:r>
            <a:endParaRPr lang="en-US" sz="1950" dirty="0"/>
          </a:p>
        </p:txBody>
      </p:sp>
      <p:sp>
        <p:nvSpPr>
          <p:cNvPr id="33" name="Text 28"/>
          <p:cNvSpPr/>
          <p:nvPr/>
        </p:nvSpPr>
        <p:spPr>
          <a:xfrm>
            <a:off x="11011614" y="8662392"/>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a:pPr>
            <a:r>
              <a:rPr lang="en-US" sz="1550" b="1" dirty="0">
                <a:solidFill>
                  <a:srgbClr val="3D3E44"/>
                </a:solidFill>
                <a:latin typeface="Inter Light" pitchFamily="34" charset="0"/>
                <a:ea typeface="Inter Light" pitchFamily="34" charset="-122"/>
                <a:cs typeface="Inter Light" pitchFamily="34" charset="-120"/>
              </a:rPr>
              <a:t>Jacket</a:t>
            </a:r>
            <a:r>
              <a:rPr lang="en-US" sz="1550" dirty="0">
                <a:solidFill>
                  <a:srgbClr val="3D3E44"/>
                </a:solidFill>
                <a:latin typeface="Inter Light" pitchFamily="34" charset="0"/>
                <a:ea typeface="Inter Light" pitchFamily="34" charset="-122"/>
                <a:cs typeface="Inter Light" pitchFamily="34" charset="-120"/>
              </a:rPr>
              <a:t> - 163 orders</a:t>
            </a:r>
            <a:endParaRPr lang="en-US" sz="1550" dirty="0"/>
          </a:p>
        </p:txBody>
      </p:sp>
      <p:sp>
        <p:nvSpPr>
          <p:cNvPr id="34" name="Text 29"/>
          <p:cNvSpPr/>
          <p:nvPr/>
        </p:nvSpPr>
        <p:spPr>
          <a:xfrm>
            <a:off x="11011614" y="9054346"/>
            <a:ext cx="2937867" cy="32170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2"/>
            </a:pPr>
            <a:r>
              <a:rPr lang="en-US" sz="1550" b="1" dirty="0">
                <a:solidFill>
                  <a:srgbClr val="3D3E44"/>
                </a:solidFill>
                <a:latin typeface="Inter Light" pitchFamily="34" charset="0"/>
                <a:ea typeface="Inter Light" pitchFamily="34" charset="-122"/>
                <a:cs typeface="Inter Light" pitchFamily="34" charset="-120"/>
              </a:rPr>
              <a:t>Coat</a:t>
            </a:r>
            <a:r>
              <a:rPr lang="en-US" sz="1550" dirty="0">
                <a:solidFill>
                  <a:srgbClr val="3D3E44"/>
                </a:solidFill>
                <a:latin typeface="Inter Light" pitchFamily="34" charset="0"/>
                <a:ea typeface="Inter Light" pitchFamily="34" charset="-122"/>
                <a:cs typeface="Inter Light" pitchFamily="34" charset="-120"/>
              </a:rPr>
              <a:t> - 161 orders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0435" y="630912"/>
            <a:ext cx="10091023" cy="553998"/>
          </a:xfrm>
          <a:prstGeom prst="rect">
            <a:avLst/>
          </a:prstGeom>
          <a:noFill/>
          <a:ln/>
        </p:spPr>
        <p:txBody>
          <a:bodyPr wrap="none" lIns="0" tIns="0" rIns="0" bIns="0" rtlCol="0" anchor="t"/>
          <a:lstStyle/>
          <a:p>
            <a:pPr marL="0" indent="0" algn="l">
              <a:lnSpc>
                <a:spcPts val="4350"/>
              </a:lnSpc>
              <a:buNone/>
            </a:pPr>
            <a:r>
              <a:rPr lang="en-US" sz="3450" dirty="0">
                <a:solidFill>
                  <a:srgbClr val="74767D"/>
                </a:solidFill>
                <a:latin typeface="Montserrat Medium" pitchFamily="34" charset="0"/>
                <a:ea typeface="Montserrat Medium" pitchFamily="34" charset="-122"/>
                <a:cs typeface="Montserrat Medium" pitchFamily="34" charset="-120"/>
              </a:rPr>
              <a:t>Discount Dependency &amp; Age Group Revenue</a:t>
            </a:r>
            <a:endParaRPr lang="en-US" sz="3450" dirty="0"/>
          </a:p>
        </p:txBody>
      </p:sp>
      <p:sp>
        <p:nvSpPr>
          <p:cNvPr id="3" name="Text 1"/>
          <p:cNvSpPr/>
          <p:nvPr/>
        </p:nvSpPr>
        <p:spPr>
          <a:xfrm>
            <a:off x="620435" y="1628061"/>
            <a:ext cx="4885015" cy="332423"/>
          </a:xfrm>
          <a:prstGeom prst="rect">
            <a:avLst/>
          </a:prstGeom>
          <a:noFill/>
          <a:ln/>
        </p:spPr>
        <p:txBody>
          <a:bodyPr wrap="none" lIns="0" tIns="0" rIns="0" bIns="0" rtlCol="0" anchor="t"/>
          <a:lstStyle/>
          <a:p>
            <a:pPr marL="0" indent="0" algn="l">
              <a:lnSpc>
                <a:spcPts val="2600"/>
              </a:lnSpc>
              <a:buNone/>
            </a:pPr>
            <a:r>
              <a:rPr lang="en-US" sz="2050" dirty="0">
                <a:solidFill>
                  <a:srgbClr val="74767D"/>
                </a:solidFill>
                <a:latin typeface="Montserrat Medium" pitchFamily="34" charset="0"/>
                <a:ea typeface="Montserrat Medium" pitchFamily="34" charset="-122"/>
                <a:cs typeface="Montserrat Medium" pitchFamily="34" charset="-120"/>
              </a:rPr>
              <a:t>Most Discount-Dependent Products</a:t>
            </a:r>
            <a:endParaRPr lang="en-US" sz="2050" dirty="0"/>
          </a:p>
        </p:txBody>
      </p:sp>
      <p:sp>
        <p:nvSpPr>
          <p:cNvPr id="4" name="Text 2"/>
          <p:cNvSpPr/>
          <p:nvPr/>
        </p:nvSpPr>
        <p:spPr>
          <a:xfrm>
            <a:off x="620435" y="2137767"/>
            <a:ext cx="6478548" cy="850821"/>
          </a:xfrm>
          <a:prstGeom prst="rect">
            <a:avLst/>
          </a:prstGeom>
          <a:noFill/>
          <a:ln/>
        </p:spPr>
        <p:txBody>
          <a:bodyPr wrap="square" lIns="0" tIns="0" rIns="0" bIns="0" rtlCol="0" anchor="t"/>
          <a:lstStyle/>
          <a:p>
            <a:pPr marL="0" indent="0" algn="l">
              <a:lnSpc>
                <a:spcPts val="2200"/>
              </a:lnSpc>
              <a:buNone/>
            </a:pPr>
            <a:r>
              <a:rPr lang="en-US" sz="1350" dirty="0">
                <a:solidFill>
                  <a:srgbClr val="3D3E44"/>
                </a:solidFill>
                <a:latin typeface="Inter Light" pitchFamily="34" charset="0"/>
                <a:ea typeface="Inter Light" pitchFamily="34" charset="-122"/>
                <a:cs typeface="Inter Light" pitchFamily="34" charset="-120"/>
              </a:rPr>
              <a:t>These products show the highest percentage of purchases made with discounts applied, revealing which items may require promotional support to drive sales:</a:t>
            </a:r>
            <a:endParaRPr lang="en-US" sz="1350" dirty="0"/>
          </a:p>
        </p:txBody>
      </p:sp>
      <p:sp>
        <p:nvSpPr>
          <p:cNvPr id="5" name="Shape 3"/>
          <p:cNvSpPr/>
          <p:nvPr/>
        </p:nvSpPr>
        <p:spPr>
          <a:xfrm>
            <a:off x="620435" y="3276600"/>
            <a:ext cx="5883831" cy="221575"/>
          </a:xfrm>
          <a:prstGeom prst="roundRect">
            <a:avLst>
              <a:gd name="adj" fmla="val 72011"/>
            </a:avLst>
          </a:prstGeom>
          <a:solidFill>
            <a:srgbClr val="EFF0F6"/>
          </a:solidFill>
          <a:ln w="7620">
            <a:solidFill>
              <a:srgbClr val="C5C7D2"/>
            </a:solidFill>
            <a:prstDash val="solid"/>
          </a:ln>
        </p:spPr>
      </p:sp>
      <p:pic>
        <p:nvPicPr>
          <p:cNvPr id="6" name="Image 0" descr="preencoded.png"/>
          <p:cNvPicPr>
            <a:picLocks noChangeAspect="1"/>
          </p:cNvPicPr>
          <p:nvPr/>
        </p:nvPicPr>
        <p:blipFill>
          <a:blip r:embed="rId3"/>
          <a:stretch>
            <a:fillRect/>
          </a:stretch>
        </p:blipFill>
        <p:spPr>
          <a:xfrm>
            <a:off x="620435" y="3276600"/>
            <a:ext cx="2941915" cy="221575"/>
          </a:xfrm>
          <a:prstGeom prst="rect">
            <a:avLst/>
          </a:prstGeom>
        </p:spPr>
      </p:pic>
      <p:sp>
        <p:nvSpPr>
          <p:cNvPr id="7" name="Text 4"/>
          <p:cNvSpPr/>
          <p:nvPr/>
        </p:nvSpPr>
        <p:spPr>
          <a:xfrm>
            <a:off x="6637139" y="3276600"/>
            <a:ext cx="461843" cy="221575"/>
          </a:xfrm>
          <a:prstGeom prst="rect">
            <a:avLst/>
          </a:prstGeom>
          <a:noFill/>
          <a:ln/>
        </p:spPr>
        <p:txBody>
          <a:bodyPr wrap="none" lIns="0" tIns="0" rIns="0" bIns="0" rtlCol="0" anchor="t"/>
          <a:lstStyle/>
          <a:p>
            <a:pPr marL="0" indent="0" algn="l">
              <a:lnSpc>
                <a:spcPts val="1700"/>
              </a:lnSpc>
              <a:buNone/>
            </a:pPr>
            <a:r>
              <a:rPr lang="en-US" sz="1700" dirty="0">
                <a:solidFill>
                  <a:srgbClr val="3D3E44"/>
                </a:solidFill>
                <a:latin typeface="Montserrat Medium" pitchFamily="34" charset="0"/>
                <a:ea typeface="Montserrat Medium" pitchFamily="34" charset="-122"/>
                <a:cs typeface="Montserrat Medium" pitchFamily="34" charset="-120"/>
              </a:rPr>
              <a:t>50%</a:t>
            </a:r>
            <a:endParaRPr lang="en-US" sz="1700" dirty="0"/>
          </a:p>
        </p:txBody>
      </p:sp>
      <p:sp>
        <p:nvSpPr>
          <p:cNvPr id="8" name="Text 5"/>
          <p:cNvSpPr/>
          <p:nvPr/>
        </p:nvSpPr>
        <p:spPr>
          <a:xfrm>
            <a:off x="620435" y="3719632"/>
            <a:ext cx="2215991" cy="276939"/>
          </a:xfrm>
          <a:prstGeom prst="rect">
            <a:avLst/>
          </a:prstGeom>
          <a:noFill/>
          <a:ln/>
        </p:spPr>
        <p:txBody>
          <a:bodyPr wrap="none" lIns="0" tIns="0" rIns="0" bIns="0" rtlCol="0" anchor="t"/>
          <a:lstStyle/>
          <a:p>
            <a:pPr marL="0" indent="0" algn="l">
              <a:lnSpc>
                <a:spcPts val="2150"/>
              </a:lnSpc>
              <a:buNone/>
            </a:pPr>
            <a:r>
              <a:rPr lang="en-US" sz="1700" dirty="0">
                <a:solidFill>
                  <a:srgbClr val="3D3E44"/>
                </a:solidFill>
                <a:latin typeface="Montserrat Medium" pitchFamily="34" charset="0"/>
                <a:ea typeface="Montserrat Medium" pitchFamily="34" charset="-122"/>
                <a:cs typeface="Montserrat Medium" pitchFamily="34" charset="-120"/>
              </a:rPr>
              <a:t>Hat</a:t>
            </a:r>
            <a:endParaRPr lang="en-US" sz="1700" dirty="0"/>
          </a:p>
        </p:txBody>
      </p:sp>
      <p:sp>
        <p:nvSpPr>
          <p:cNvPr id="9" name="Shape 6"/>
          <p:cNvSpPr/>
          <p:nvPr/>
        </p:nvSpPr>
        <p:spPr>
          <a:xfrm>
            <a:off x="620435" y="4439722"/>
            <a:ext cx="5561409" cy="221575"/>
          </a:xfrm>
          <a:prstGeom prst="roundRect">
            <a:avLst>
              <a:gd name="adj" fmla="val 72011"/>
            </a:avLst>
          </a:prstGeom>
          <a:solidFill>
            <a:srgbClr val="EFF0F6"/>
          </a:solidFill>
          <a:ln w="7620">
            <a:solidFill>
              <a:srgbClr val="C5C7D2"/>
            </a:solidFill>
            <a:prstDash val="solid"/>
          </a:ln>
        </p:spPr>
      </p:sp>
      <p:pic>
        <p:nvPicPr>
          <p:cNvPr id="10" name="Image 1" descr="preencoded.png"/>
          <p:cNvPicPr>
            <a:picLocks noChangeAspect="1"/>
          </p:cNvPicPr>
          <p:nvPr/>
        </p:nvPicPr>
        <p:blipFill>
          <a:blip r:embed="rId4"/>
          <a:stretch>
            <a:fillRect/>
          </a:stretch>
        </p:blipFill>
        <p:spPr>
          <a:xfrm>
            <a:off x="620435" y="4439722"/>
            <a:ext cx="2761774" cy="221575"/>
          </a:xfrm>
          <a:prstGeom prst="rect">
            <a:avLst/>
          </a:prstGeom>
        </p:spPr>
      </p:pic>
      <p:sp>
        <p:nvSpPr>
          <p:cNvPr id="11" name="Text 7"/>
          <p:cNvSpPr/>
          <p:nvPr/>
        </p:nvSpPr>
        <p:spPr>
          <a:xfrm>
            <a:off x="6314718" y="4439722"/>
            <a:ext cx="784265" cy="221575"/>
          </a:xfrm>
          <a:prstGeom prst="rect">
            <a:avLst/>
          </a:prstGeom>
          <a:noFill/>
          <a:ln/>
        </p:spPr>
        <p:txBody>
          <a:bodyPr wrap="none" lIns="0" tIns="0" rIns="0" bIns="0" rtlCol="0" anchor="t"/>
          <a:lstStyle/>
          <a:p>
            <a:pPr marL="0" indent="0" algn="l">
              <a:lnSpc>
                <a:spcPts val="1700"/>
              </a:lnSpc>
              <a:buNone/>
            </a:pPr>
            <a:r>
              <a:rPr lang="en-US" sz="1700" dirty="0">
                <a:solidFill>
                  <a:srgbClr val="3D3E44"/>
                </a:solidFill>
                <a:latin typeface="Montserrat Medium" pitchFamily="34" charset="0"/>
                <a:ea typeface="Montserrat Medium" pitchFamily="34" charset="-122"/>
                <a:cs typeface="Montserrat Medium" pitchFamily="34" charset="-120"/>
              </a:rPr>
              <a:t>49.66%</a:t>
            </a:r>
            <a:endParaRPr lang="en-US" sz="1700" dirty="0"/>
          </a:p>
        </p:txBody>
      </p:sp>
      <p:sp>
        <p:nvSpPr>
          <p:cNvPr id="12" name="Text 8"/>
          <p:cNvSpPr/>
          <p:nvPr/>
        </p:nvSpPr>
        <p:spPr>
          <a:xfrm>
            <a:off x="620435" y="4882753"/>
            <a:ext cx="2215991" cy="276939"/>
          </a:xfrm>
          <a:prstGeom prst="rect">
            <a:avLst/>
          </a:prstGeom>
          <a:noFill/>
          <a:ln/>
        </p:spPr>
        <p:txBody>
          <a:bodyPr wrap="none" lIns="0" tIns="0" rIns="0" bIns="0" rtlCol="0" anchor="t"/>
          <a:lstStyle/>
          <a:p>
            <a:pPr marL="0" indent="0" algn="l">
              <a:lnSpc>
                <a:spcPts val="2150"/>
              </a:lnSpc>
              <a:buNone/>
            </a:pPr>
            <a:r>
              <a:rPr lang="en-US" sz="1700" dirty="0">
                <a:solidFill>
                  <a:srgbClr val="3D3E44"/>
                </a:solidFill>
                <a:latin typeface="Montserrat Medium" pitchFamily="34" charset="0"/>
                <a:ea typeface="Montserrat Medium" pitchFamily="34" charset="-122"/>
                <a:cs typeface="Montserrat Medium" pitchFamily="34" charset="-120"/>
              </a:rPr>
              <a:t>Sneakers</a:t>
            </a:r>
            <a:endParaRPr lang="en-US" sz="1700" dirty="0"/>
          </a:p>
        </p:txBody>
      </p:sp>
      <p:sp>
        <p:nvSpPr>
          <p:cNvPr id="13" name="Shape 9"/>
          <p:cNvSpPr/>
          <p:nvPr/>
        </p:nvSpPr>
        <p:spPr>
          <a:xfrm>
            <a:off x="620435" y="5602843"/>
            <a:ext cx="5551765" cy="221575"/>
          </a:xfrm>
          <a:prstGeom prst="roundRect">
            <a:avLst>
              <a:gd name="adj" fmla="val 72011"/>
            </a:avLst>
          </a:prstGeom>
          <a:solidFill>
            <a:srgbClr val="EFF0F6"/>
          </a:solidFill>
          <a:ln w="7620">
            <a:solidFill>
              <a:srgbClr val="C5C7D2"/>
            </a:solidFill>
            <a:prstDash val="solid"/>
          </a:ln>
        </p:spPr>
      </p:sp>
      <p:pic>
        <p:nvPicPr>
          <p:cNvPr id="14" name="Image 2" descr="preencoded.png"/>
          <p:cNvPicPr>
            <a:picLocks noChangeAspect="1"/>
          </p:cNvPicPr>
          <p:nvPr/>
        </p:nvPicPr>
        <p:blipFill>
          <a:blip r:embed="rId5"/>
          <a:stretch>
            <a:fillRect/>
          </a:stretch>
        </p:blipFill>
        <p:spPr>
          <a:xfrm>
            <a:off x="620435" y="5602843"/>
            <a:ext cx="2724150" cy="221575"/>
          </a:xfrm>
          <a:prstGeom prst="rect">
            <a:avLst/>
          </a:prstGeom>
        </p:spPr>
      </p:pic>
      <p:sp>
        <p:nvSpPr>
          <p:cNvPr id="15" name="Text 10"/>
          <p:cNvSpPr/>
          <p:nvPr/>
        </p:nvSpPr>
        <p:spPr>
          <a:xfrm>
            <a:off x="6305074" y="5602843"/>
            <a:ext cx="793909" cy="221575"/>
          </a:xfrm>
          <a:prstGeom prst="rect">
            <a:avLst/>
          </a:prstGeom>
          <a:noFill/>
          <a:ln/>
        </p:spPr>
        <p:txBody>
          <a:bodyPr wrap="none" lIns="0" tIns="0" rIns="0" bIns="0" rtlCol="0" anchor="t"/>
          <a:lstStyle/>
          <a:p>
            <a:pPr marL="0" indent="0" algn="l">
              <a:lnSpc>
                <a:spcPts val="1700"/>
              </a:lnSpc>
              <a:buNone/>
            </a:pPr>
            <a:r>
              <a:rPr lang="en-US" sz="1700" dirty="0">
                <a:solidFill>
                  <a:srgbClr val="3D3E44"/>
                </a:solidFill>
                <a:latin typeface="Montserrat Medium" pitchFamily="34" charset="0"/>
                <a:ea typeface="Montserrat Medium" pitchFamily="34" charset="-122"/>
                <a:cs typeface="Montserrat Medium" pitchFamily="34" charset="-120"/>
              </a:rPr>
              <a:t>49.07%</a:t>
            </a:r>
            <a:endParaRPr lang="en-US" sz="1700" dirty="0"/>
          </a:p>
        </p:txBody>
      </p:sp>
      <p:sp>
        <p:nvSpPr>
          <p:cNvPr id="16" name="Text 11"/>
          <p:cNvSpPr/>
          <p:nvPr/>
        </p:nvSpPr>
        <p:spPr>
          <a:xfrm>
            <a:off x="620435" y="6045875"/>
            <a:ext cx="2215991" cy="276939"/>
          </a:xfrm>
          <a:prstGeom prst="rect">
            <a:avLst/>
          </a:prstGeom>
          <a:noFill/>
          <a:ln/>
        </p:spPr>
        <p:txBody>
          <a:bodyPr wrap="none" lIns="0" tIns="0" rIns="0" bIns="0" rtlCol="0" anchor="t"/>
          <a:lstStyle/>
          <a:p>
            <a:pPr marL="0" indent="0" algn="l">
              <a:lnSpc>
                <a:spcPts val="2150"/>
              </a:lnSpc>
              <a:buNone/>
            </a:pPr>
            <a:r>
              <a:rPr lang="en-US" sz="1700" dirty="0">
                <a:solidFill>
                  <a:srgbClr val="3D3E44"/>
                </a:solidFill>
                <a:latin typeface="Montserrat Medium" pitchFamily="34" charset="0"/>
                <a:ea typeface="Montserrat Medium" pitchFamily="34" charset="-122"/>
                <a:cs typeface="Montserrat Medium" pitchFamily="34" charset="-120"/>
              </a:rPr>
              <a:t>Coat</a:t>
            </a:r>
            <a:endParaRPr lang="en-US" sz="1700" dirty="0"/>
          </a:p>
        </p:txBody>
      </p:sp>
      <p:sp>
        <p:nvSpPr>
          <p:cNvPr id="17" name="Shape 12"/>
          <p:cNvSpPr/>
          <p:nvPr/>
        </p:nvSpPr>
        <p:spPr>
          <a:xfrm>
            <a:off x="620435" y="6765965"/>
            <a:ext cx="5601533" cy="221575"/>
          </a:xfrm>
          <a:prstGeom prst="roundRect">
            <a:avLst>
              <a:gd name="adj" fmla="val 72011"/>
            </a:avLst>
          </a:prstGeom>
          <a:solidFill>
            <a:srgbClr val="EFF0F6"/>
          </a:solidFill>
          <a:ln w="7620">
            <a:solidFill>
              <a:srgbClr val="C5C7D2"/>
            </a:solidFill>
            <a:prstDash val="solid"/>
          </a:ln>
        </p:spPr>
      </p:sp>
      <p:pic>
        <p:nvPicPr>
          <p:cNvPr id="18" name="Image 3" descr="preencoded.png"/>
          <p:cNvPicPr>
            <a:picLocks noChangeAspect="1"/>
          </p:cNvPicPr>
          <p:nvPr/>
        </p:nvPicPr>
        <p:blipFill>
          <a:blip r:embed="rId6"/>
          <a:stretch>
            <a:fillRect/>
          </a:stretch>
        </p:blipFill>
        <p:spPr>
          <a:xfrm>
            <a:off x="620435" y="6765965"/>
            <a:ext cx="2698194" cy="221575"/>
          </a:xfrm>
          <a:prstGeom prst="rect">
            <a:avLst/>
          </a:prstGeom>
        </p:spPr>
      </p:pic>
      <p:sp>
        <p:nvSpPr>
          <p:cNvPr id="19" name="Text 13"/>
          <p:cNvSpPr/>
          <p:nvPr/>
        </p:nvSpPr>
        <p:spPr>
          <a:xfrm>
            <a:off x="6354842" y="6765965"/>
            <a:ext cx="744141" cy="221575"/>
          </a:xfrm>
          <a:prstGeom prst="rect">
            <a:avLst/>
          </a:prstGeom>
          <a:noFill/>
          <a:ln/>
        </p:spPr>
        <p:txBody>
          <a:bodyPr wrap="none" lIns="0" tIns="0" rIns="0" bIns="0" rtlCol="0" anchor="t"/>
          <a:lstStyle/>
          <a:p>
            <a:pPr marL="0" indent="0" algn="l">
              <a:lnSpc>
                <a:spcPts val="1700"/>
              </a:lnSpc>
              <a:buNone/>
            </a:pPr>
            <a:r>
              <a:rPr lang="en-US" sz="1700" dirty="0">
                <a:solidFill>
                  <a:srgbClr val="3D3E44"/>
                </a:solidFill>
                <a:latin typeface="Montserrat Medium" pitchFamily="34" charset="0"/>
                <a:ea typeface="Montserrat Medium" pitchFamily="34" charset="-122"/>
                <a:cs typeface="Montserrat Medium" pitchFamily="34" charset="-120"/>
              </a:rPr>
              <a:t>48.17%</a:t>
            </a:r>
            <a:endParaRPr lang="en-US" sz="1700" dirty="0"/>
          </a:p>
        </p:txBody>
      </p:sp>
      <p:sp>
        <p:nvSpPr>
          <p:cNvPr id="20" name="Text 14"/>
          <p:cNvSpPr/>
          <p:nvPr/>
        </p:nvSpPr>
        <p:spPr>
          <a:xfrm>
            <a:off x="620435" y="7208996"/>
            <a:ext cx="2215991" cy="276939"/>
          </a:xfrm>
          <a:prstGeom prst="rect">
            <a:avLst/>
          </a:prstGeom>
          <a:noFill/>
          <a:ln/>
        </p:spPr>
        <p:txBody>
          <a:bodyPr wrap="none" lIns="0" tIns="0" rIns="0" bIns="0" rtlCol="0" anchor="t"/>
          <a:lstStyle/>
          <a:p>
            <a:pPr marL="0" indent="0" algn="l">
              <a:lnSpc>
                <a:spcPts val="2150"/>
              </a:lnSpc>
              <a:buNone/>
            </a:pPr>
            <a:r>
              <a:rPr lang="en-US" sz="1700" dirty="0">
                <a:solidFill>
                  <a:srgbClr val="3D3E44"/>
                </a:solidFill>
                <a:latin typeface="Montserrat Medium" pitchFamily="34" charset="0"/>
                <a:ea typeface="Montserrat Medium" pitchFamily="34" charset="-122"/>
                <a:cs typeface="Montserrat Medium" pitchFamily="34" charset="-120"/>
              </a:rPr>
              <a:t>Sweater</a:t>
            </a:r>
            <a:endParaRPr lang="en-US" sz="1700" dirty="0"/>
          </a:p>
        </p:txBody>
      </p:sp>
      <p:sp>
        <p:nvSpPr>
          <p:cNvPr id="21" name="Shape 15"/>
          <p:cNvSpPr/>
          <p:nvPr/>
        </p:nvSpPr>
        <p:spPr>
          <a:xfrm>
            <a:off x="620435" y="7929086"/>
            <a:ext cx="5590937" cy="221575"/>
          </a:xfrm>
          <a:prstGeom prst="roundRect">
            <a:avLst>
              <a:gd name="adj" fmla="val 72011"/>
            </a:avLst>
          </a:prstGeom>
          <a:solidFill>
            <a:srgbClr val="EFF0F6"/>
          </a:solidFill>
          <a:ln w="7620">
            <a:solidFill>
              <a:srgbClr val="C5C7D2"/>
            </a:solidFill>
            <a:prstDash val="solid"/>
          </a:ln>
        </p:spPr>
      </p:sp>
      <p:pic>
        <p:nvPicPr>
          <p:cNvPr id="22" name="Image 4" descr="preencoded.png"/>
          <p:cNvPicPr>
            <a:picLocks noChangeAspect="1"/>
          </p:cNvPicPr>
          <p:nvPr/>
        </p:nvPicPr>
        <p:blipFill>
          <a:blip r:embed="rId7"/>
          <a:stretch>
            <a:fillRect/>
          </a:stretch>
        </p:blipFill>
        <p:spPr>
          <a:xfrm>
            <a:off x="620435" y="7929086"/>
            <a:ext cx="2648426" cy="221575"/>
          </a:xfrm>
          <a:prstGeom prst="rect">
            <a:avLst/>
          </a:prstGeom>
        </p:spPr>
      </p:pic>
      <p:sp>
        <p:nvSpPr>
          <p:cNvPr id="23" name="Text 16"/>
          <p:cNvSpPr/>
          <p:nvPr/>
        </p:nvSpPr>
        <p:spPr>
          <a:xfrm>
            <a:off x="6344245" y="7929086"/>
            <a:ext cx="754737" cy="221575"/>
          </a:xfrm>
          <a:prstGeom prst="rect">
            <a:avLst/>
          </a:prstGeom>
          <a:noFill/>
          <a:ln/>
        </p:spPr>
        <p:txBody>
          <a:bodyPr wrap="none" lIns="0" tIns="0" rIns="0" bIns="0" rtlCol="0" anchor="t"/>
          <a:lstStyle/>
          <a:p>
            <a:pPr marL="0" indent="0" algn="l">
              <a:lnSpc>
                <a:spcPts val="1700"/>
              </a:lnSpc>
              <a:buNone/>
            </a:pPr>
            <a:r>
              <a:rPr lang="en-US" sz="1700" dirty="0">
                <a:solidFill>
                  <a:srgbClr val="3D3E44"/>
                </a:solidFill>
                <a:latin typeface="Montserrat Medium" pitchFamily="34" charset="0"/>
                <a:ea typeface="Montserrat Medium" pitchFamily="34" charset="-122"/>
                <a:cs typeface="Montserrat Medium" pitchFamily="34" charset="-120"/>
              </a:rPr>
              <a:t>47.37%</a:t>
            </a:r>
            <a:endParaRPr lang="en-US" sz="1700" dirty="0"/>
          </a:p>
        </p:txBody>
      </p:sp>
      <p:sp>
        <p:nvSpPr>
          <p:cNvPr id="24" name="Text 17"/>
          <p:cNvSpPr/>
          <p:nvPr/>
        </p:nvSpPr>
        <p:spPr>
          <a:xfrm>
            <a:off x="620435" y="8372118"/>
            <a:ext cx="2215991" cy="276939"/>
          </a:xfrm>
          <a:prstGeom prst="rect">
            <a:avLst/>
          </a:prstGeom>
          <a:noFill/>
          <a:ln/>
        </p:spPr>
        <p:txBody>
          <a:bodyPr wrap="none" lIns="0" tIns="0" rIns="0" bIns="0" rtlCol="0" anchor="t"/>
          <a:lstStyle/>
          <a:p>
            <a:pPr marL="0" indent="0" algn="l">
              <a:lnSpc>
                <a:spcPts val="2150"/>
              </a:lnSpc>
              <a:buNone/>
            </a:pPr>
            <a:r>
              <a:rPr lang="en-US" sz="1700" dirty="0">
                <a:solidFill>
                  <a:srgbClr val="3D3E44"/>
                </a:solidFill>
                <a:latin typeface="Montserrat Medium" pitchFamily="34" charset="0"/>
                <a:ea typeface="Montserrat Medium" pitchFamily="34" charset="-122"/>
                <a:cs typeface="Montserrat Medium" pitchFamily="34" charset="-120"/>
              </a:rPr>
              <a:t>Pants</a:t>
            </a:r>
            <a:endParaRPr lang="en-US" sz="1700" dirty="0"/>
          </a:p>
        </p:txBody>
      </p:sp>
      <p:sp>
        <p:nvSpPr>
          <p:cNvPr id="25" name="Text 18"/>
          <p:cNvSpPr/>
          <p:nvPr/>
        </p:nvSpPr>
        <p:spPr>
          <a:xfrm>
            <a:off x="620435" y="8848487"/>
            <a:ext cx="6478548" cy="567214"/>
          </a:xfrm>
          <a:prstGeom prst="rect">
            <a:avLst/>
          </a:prstGeom>
          <a:noFill/>
          <a:ln/>
        </p:spPr>
        <p:txBody>
          <a:bodyPr wrap="square" lIns="0" tIns="0" rIns="0" bIns="0" rtlCol="0" anchor="t"/>
          <a:lstStyle/>
          <a:p>
            <a:pPr marL="0" indent="0" algn="l">
              <a:lnSpc>
                <a:spcPts val="2200"/>
              </a:lnSpc>
              <a:buNone/>
            </a:pPr>
            <a:r>
              <a:rPr lang="en-US" sz="1350" dirty="0">
                <a:solidFill>
                  <a:srgbClr val="3D3E44"/>
                </a:solidFill>
                <a:latin typeface="Inter Light" pitchFamily="34" charset="0"/>
                <a:ea typeface="Inter Light" pitchFamily="34" charset="-122"/>
                <a:cs typeface="Inter Light" pitchFamily="34" charset="-120"/>
              </a:rPr>
              <a:t>Nearly half of all purchases for these items involve discounts, suggesting potential pricing strategy issues or high price sensitivity in these categories.</a:t>
            </a:r>
            <a:endParaRPr lang="en-US" sz="1350" dirty="0"/>
          </a:p>
        </p:txBody>
      </p:sp>
      <p:sp>
        <p:nvSpPr>
          <p:cNvPr id="26" name="Text 19"/>
          <p:cNvSpPr/>
          <p:nvPr/>
        </p:nvSpPr>
        <p:spPr>
          <a:xfrm>
            <a:off x="7539037" y="1628061"/>
            <a:ext cx="3104198" cy="332423"/>
          </a:xfrm>
          <a:prstGeom prst="rect">
            <a:avLst/>
          </a:prstGeom>
          <a:noFill/>
          <a:ln/>
        </p:spPr>
        <p:txBody>
          <a:bodyPr wrap="none" lIns="0" tIns="0" rIns="0" bIns="0" rtlCol="0" anchor="t"/>
          <a:lstStyle/>
          <a:p>
            <a:pPr marL="0" indent="0" algn="l">
              <a:lnSpc>
                <a:spcPts val="2600"/>
              </a:lnSpc>
              <a:buNone/>
            </a:pPr>
            <a:r>
              <a:rPr lang="en-US" sz="2050" dirty="0">
                <a:solidFill>
                  <a:srgbClr val="74767D"/>
                </a:solidFill>
                <a:latin typeface="Montserrat Medium" pitchFamily="34" charset="0"/>
                <a:ea typeface="Montserrat Medium" pitchFamily="34" charset="-122"/>
                <a:cs typeface="Montserrat Medium" pitchFamily="34" charset="-120"/>
              </a:rPr>
              <a:t>Revenue by Age Group</a:t>
            </a:r>
            <a:endParaRPr lang="en-US" sz="2050" dirty="0"/>
          </a:p>
        </p:txBody>
      </p:sp>
      <p:pic>
        <p:nvPicPr>
          <p:cNvPr id="27" name="Image 5" descr="preencoded.png"/>
          <p:cNvPicPr>
            <a:picLocks noChangeAspect="1"/>
          </p:cNvPicPr>
          <p:nvPr/>
        </p:nvPicPr>
        <p:blipFill>
          <a:blip r:embed="rId8"/>
          <a:stretch>
            <a:fillRect/>
          </a:stretch>
        </p:blipFill>
        <p:spPr>
          <a:xfrm>
            <a:off x="7539037" y="2159913"/>
            <a:ext cx="6478548" cy="3627953"/>
          </a:xfrm>
          <a:prstGeom prst="rect">
            <a:avLst/>
          </a:prstGeom>
        </p:spPr>
      </p:pic>
      <p:sp>
        <p:nvSpPr>
          <p:cNvPr id="28" name="Text 20"/>
          <p:cNvSpPr/>
          <p:nvPr/>
        </p:nvSpPr>
        <p:spPr>
          <a:xfrm>
            <a:off x="7539037" y="5987296"/>
            <a:ext cx="6478548" cy="850821"/>
          </a:xfrm>
          <a:prstGeom prst="rect">
            <a:avLst/>
          </a:prstGeom>
          <a:noFill/>
          <a:ln/>
        </p:spPr>
        <p:txBody>
          <a:bodyPr wrap="square" lIns="0" tIns="0" rIns="0" bIns="0" rtlCol="0" anchor="t"/>
          <a:lstStyle/>
          <a:p>
            <a:pPr marL="0" indent="0" algn="l">
              <a:lnSpc>
                <a:spcPts val="2200"/>
              </a:lnSpc>
              <a:buNone/>
            </a:pPr>
            <a:r>
              <a:rPr lang="en-US" sz="1350" b="1" dirty="0">
                <a:solidFill>
                  <a:srgbClr val="3D3E44"/>
                </a:solidFill>
                <a:latin typeface="Inter Light" pitchFamily="34" charset="0"/>
                <a:ea typeface="Inter Light" pitchFamily="34" charset="-122"/>
                <a:cs typeface="Inter Light" pitchFamily="34" charset="-120"/>
              </a:rPr>
              <a:t>Young Adults</a:t>
            </a:r>
            <a:r>
              <a:rPr lang="en-US" sz="1350" dirty="0">
                <a:solidFill>
                  <a:srgbClr val="3D3E44"/>
                </a:solidFill>
                <a:latin typeface="Inter Light" pitchFamily="34" charset="0"/>
                <a:ea typeface="Inter Light" pitchFamily="34" charset="-122"/>
                <a:cs typeface="Inter Light" pitchFamily="34" charset="-120"/>
              </a:rPr>
              <a:t> lead revenue generation at </a:t>
            </a:r>
            <a:r>
              <a:rPr lang="en-US" sz="1350" b="1" dirty="0">
                <a:solidFill>
                  <a:srgbClr val="C6C9DC"/>
                </a:solidFill>
                <a:latin typeface="Inter Light" pitchFamily="34" charset="0"/>
                <a:ea typeface="Inter Light" pitchFamily="34" charset="-122"/>
                <a:cs typeface="Inter Light" pitchFamily="34" charset="-120"/>
              </a:rPr>
              <a:t>$62,143</a:t>
            </a:r>
            <a:r>
              <a:rPr lang="en-US" sz="1350" dirty="0">
                <a:solidFill>
                  <a:srgbClr val="3D3E44"/>
                </a:solidFill>
                <a:latin typeface="Inter Light" pitchFamily="34" charset="0"/>
                <a:ea typeface="Inter Light" pitchFamily="34" charset="-122"/>
                <a:cs typeface="Inter Light" pitchFamily="34" charset="-120"/>
              </a:rPr>
              <a:t>, followed closely by Middle-aged customers at $59,197. Revenue is remarkably balanced across age groups, indicating broad market appeal.</a:t>
            </a:r>
            <a:endParaRPr lang="en-US" sz="1350" dirty="0"/>
          </a:p>
        </p:txBody>
      </p:sp>
      <p:sp>
        <p:nvSpPr>
          <p:cNvPr id="29" name="Text 21"/>
          <p:cNvSpPr/>
          <p:nvPr/>
        </p:nvSpPr>
        <p:spPr>
          <a:xfrm>
            <a:off x="620435" y="9774674"/>
            <a:ext cx="13389531" cy="567214"/>
          </a:xfrm>
          <a:prstGeom prst="rect">
            <a:avLst/>
          </a:prstGeom>
          <a:noFill/>
          <a:ln/>
        </p:spPr>
        <p:txBody>
          <a:bodyPr wrap="square" lIns="0" tIns="0" rIns="0" bIns="0" rtlCol="0" anchor="t"/>
          <a:lstStyle/>
          <a:p>
            <a:pPr marL="0" indent="0" algn="l">
              <a:lnSpc>
                <a:spcPts val="2200"/>
              </a:lnSpc>
              <a:buNone/>
            </a:pPr>
            <a:r>
              <a:rPr lang="en-US" sz="1350" dirty="0">
                <a:solidFill>
                  <a:srgbClr val="3D3E44"/>
                </a:solidFill>
                <a:latin typeface="Inter Light" pitchFamily="34" charset="0"/>
                <a:ea typeface="Inter Light" pitchFamily="34" charset="-122"/>
                <a:cs typeface="Inter Light" pitchFamily="34" charset="-120"/>
              </a:rPr>
              <a:t>Analysis of repeat buyers shows that among customers with more than 5 purchases, </a:t>
            </a:r>
            <a:r>
              <a:rPr lang="en-US" sz="1350" b="1" dirty="0">
                <a:solidFill>
                  <a:srgbClr val="3D3E44"/>
                </a:solidFill>
                <a:latin typeface="Inter Light" pitchFamily="34" charset="0"/>
                <a:ea typeface="Inter Light" pitchFamily="34" charset="-122"/>
                <a:cs typeface="Inter Light" pitchFamily="34" charset="-120"/>
              </a:rPr>
              <a:t>958 are subscribers</a:t>
            </a:r>
            <a:r>
              <a:rPr lang="en-US" sz="1350" dirty="0">
                <a:solidFill>
                  <a:srgbClr val="3D3E44"/>
                </a:solidFill>
                <a:latin typeface="Inter Light" pitchFamily="34" charset="0"/>
                <a:ea typeface="Inter Light" pitchFamily="34" charset="-122"/>
                <a:cs typeface="Inter Light" pitchFamily="34" charset="-120"/>
              </a:rPr>
              <a:t> while </a:t>
            </a:r>
            <a:r>
              <a:rPr lang="en-US" sz="1350" b="1" dirty="0">
                <a:solidFill>
                  <a:srgbClr val="3D3E44"/>
                </a:solidFill>
                <a:latin typeface="Inter Light" pitchFamily="34" charset="0"/>
                <a:ea typeface="Inter Light" pitchFamily="34" charset="-122"/>
                <a:cs typeface="Inter Light" pitchFamily="34" charset="-120"/>
              </a:rPr>
              <a:t>2,518 are not</a:t>
            </a:r>
            <a:r>
              <a:rPr lang="en-US" sz="1350" dirty="0">
                <a:solidFill>
                  <a:srgbClr val="3D3E44"/>
                </a:solidFill>
                <a:latin typeface="Inter Light" pitchFamily="34" charset="0"/>
                <a:ea typeface="Inter Light" pitchFamily="34" charset="-122"/>
                <a:cs typeface="Inter Light" pitchFamily="34" charset="-120"/>
              </a:rPr>
              <a:t>, revealing significant opportunity to convert loyal repeat buyers into subscription members.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2</cp:revision>
  <dcterms:created xsi:type="dcterms:W3CDTF">2025-11-21T04:24:53Z</dcterms:created>
  <dcterms:modified xsi:type="dcterms:W3CDTF">2025-11-21T04:28:35Z</dcterms:modified>
</cp:coreProperties>
</file>